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tags/tag9.xml" ContentType="application/vnd.openxmlformats-officedocument.presentationml.tags+xml"/>
  <Override PartName="/ppt/slides/slide9.xml" ContentType="application/vnd.openxmlformats-officedocument.presentationml.slide+xml"/>
  <Default Extension="emf" ContentType="image/x-emf"/>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tags/tag5.xml" ContentType="application/vnd.openxmlformats-officedocument.presentationml.tags+xml"/>
  <Override PartName="/ppt/notesSlides/notesSlide9.xml" ContentType="application/vnd.openxmlformats-officedocument.presentationml.notesSlide+xml"/>
  <Override PartName="/ppt/notesSlides/notesSlide16.xml" ContentType="application/vnd.openxmlformats-officedocument.presentationml.notesSlide+xml"/>
  <Default Extension="jpeg" ContentType="image/jpeg"/>
  <Override PartName="/ppt/slides/slide10.xml" ContentType="application/vnd.openxmlformats-officedocument.presentationml.slide+xml"/>
  <Override PartName="/ppt/tags/tag1.xml" ContentType="application/vnd.openxmlformats-officedocument.presentationml.tags+xml"/>
  <Override PartName="/ppt/slides/slide1.xml" ContentType="application/vnd.openxmlformats-officedocument.presentationml.slid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notesSlides/notesSlide12.xml" ContentType="application/vnd.openxmlformats-officedocument.presentationml.notesSlide+xml"/>
  <Override PartName="/ppt/theme/theme2.xml" ContentType="application/vnd.openxmlformats-officedocument.theme+xml"/>
  <Override PartName="/ppt/slideLayouts/slideLayout1.xml" ContentType="application/vnd.openxmlformats-officedocument.presentationml.slideLayout+xml"/>
  <Override PartName="/docProps/app.xml" ContentType="application/vnd.openxmlformats-officedocument.extended-properties+xml"/>
  <Default Extension="rels" ContentType="application/vnd.openxmlformats-package.relationships+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slides/slide15.xml" ContentType="application/vnd.openxmlformats-officedocument.presentationml.slide+xml"/>
  <Override PartName="/ppt/notesSlides/notesSlide1.xml" ContentType="application/vnd.openxmlformats-officedocument.presentationml.notesSlide+xml"/>
  <Override PartName="/ppt/slideLayouts/slideLayout12.xml" ContentType="application/vnd.openxmlformats-officedocument.presentationml.slideLayout+xml"/>
  <Override PartName="/ppt/slides/slide6.xml" ContentType="application/vnd.openxmlformats-officedocument.presentationml.slide+xml"/>
  <Override PartName="/ppt/tags/tag6.xml" ContentType="application/vnd.openxmlformats-officedocument.presentationml.tags+xml"/>
  <Override PartName="/ppt/notesSlides/notesSlide17.xml" ContentType="application/vnd.openxmlformats-officedocument.presentationml.notes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tags/tag2.xml" ContentType="application/vnd.openxmlformats-officedocument.presentationml.tags+xml"/>
  <Override PartName="/ppt/slides/slide2.xml" ContentType="application/vnd.openxmlformats-officedocument.presentationml.slide+xml"/>
  <Override PartName="/ppt/notesSlides/notesSlide13.xml" ContentType="application/vnd.openxmlformats-officedocument.presentationml.notesSlide+xml"/>
  <Default Extension="png" ContentType="image/png"/>
  <Override PartName="/ppt/slideLayouts/slideLayout2.xml" ContentType="application/vnd.openxmlformats-officedocument.presentationml.slideLayout+xml"/>
  <Default Extension="pdf" ContentType="application/pdf"/>
  <Override PartName="/ppt/notesSlides/notesSlide6.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slideLayouts/slideLayout13.xml" ContentType="application/vnd.openxmlformats-officedocument.presentationml.slideLayout+xml"/>
  <Override PartName="/ppt/slides/slide7.xml" ContentType="application/vnd.openxmlformats-officedocument.presentationml.slide+xml"/>
  <Override PartName="/ppt/tags/tag7.xml" ContentType="application/vnd.openxmlformats-officedocument.presentationml.tags+xml"/>
  <Override PartName="/ppt/presentation.xml" ContentType="application/vnd.openxmlformats-officedocument.presentationml.presentation.main+xml"/>
  <Override PartName="/ppt/notesSlides/notesSlide18.xml" ContentType="application/vnd.openxmlformats-officedocument.presentationml.notesSlide+xml"/>
  <Override PartName="/ppt/slides/slide12.xml" ContentType="application/vnd.openxmlformats-officedocument.presentationml.slide+xml"/>
  <Override PartName="/ppt/slideLayouts/slideLayout7.xml" ContentType="application/vnd.openxmlformats-officedocument.presentationml.slideLayout+xml"/>
  <Override PartName="/ppt/tags/tag3.xml" ContentType="application/vnd.openxmlformats-officedocument.presentationml.tags+xml"/>
  <Override PartName="/ppt/slides/slide3.xml" ContentType="application/vnd.openxmlformats-officedocument.presentationml.slide+xml"/>
  <Override PartName="/ppt/notesSlides/notesSlide14.xml" ContentType="application/vnd.openxmlformats-officedocument.presentationml.notesSlide+xml"/>
  <Override PartName="/ppt/slideLayouts/slideLayout3.xml" ContentType="application/vnd.openxmlformats-officedocument.presentationml.slideLayout+xml"/>
  <Override PartName="/ppt/tags/tag10.xml" ContentType="application/vnd.openxmlformats-officedocument.presentationml.tags+xml"/>
  <Override PartName="/ppt/notesSlides/notesSlide7.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tags/tag8.xml" ContentType="application/vnd.openxmlformats-officedocument.presentationml.tags+xml"/>
  <Override PartName="/ppt/slides/slide8.xml" ContentType="application/vnd.openxmlformats-officedocument.presentationml.slide+xml"/>
  <Override PartName="/ppt/notesSlides/notesSlide10.xml" ContentType="application/vnd.openxmlformats-officedocument.presentationml.notesSlide+xml"/>
  <Override PartName="/ppt/notesSlides/notesSlide19.xml" ContentType="application/vnd.openxmlformats-officedocument.presentationml.notes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tags/tag4.xml" ContentType="application/vnd.openxmlformats-officedocument.presentationml.tags+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8.xml" ContentType="application/vnd.openxmlformats-officedocument.presentationml.notes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ags/tag1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Default Extension="bin" ContentType="application/vnd.openxmlformats-officedocument.presentationml.printerSettings"/>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3649" r:id="rId1"/>
  </p:sldMasterIdLst>
  <p:notesMasterIdLst>
    <p:notesMasterId r:id="rId21"/>
  </p:notesMasterIdLst>
  <p:sldIdLst>
    <p:sldId id="273" r:id="rId2"/>
    <p:sldId id="492" r:id="rId3"/>
    <p:sldId id="489" r:id="rId4"/>
    <p:sldId id="518" r:id="rId5"/>
    <p:sldId id="506" r:id="rId6"/>
    <p:sldId id="519" r:id="rId7"/>
    <p:sldId id="510" r:id="rId8"/>
    <p:sldId id="473" r:id="rId9"/>
    <p:sldId id="520" r:id="rId10"/>
    <p:sldId id="513" r:id="rId11"/>
    <p:sldId id="499" r:id="rId12"/>
    <p:sldId id="521" r:id="rId13"/>
    <p:sldId id="503" r:id="rId14"/>
    <p:sldId id="477" r:id="rId15"/>
    <p:sldId id="515" r:id="rId16"/>
    <p:sldId id="517" r:id="rId17"/>
    <p:sldId id="488" r:id="rId18"/>
    <p:sldId id="487" r:id="rId19"/>
    <p:sldId id="486" r:id="rId20"/>
  </p:sldIdLst>
  <p:sldSz cx="9144000" cy="6858000" type="screen4x3"/>
  <p:notesSz cx="6858000" cy="9296400"/>
  <p:custDataLst>
    <p:tags r:id="rId23"/>
  </p:custDataLst>
  <p:defaultTextStyle>
    <a:defPPr>
      <a:defRPr lang="en-US"/>
    </a:defPPr>
    <a:lvl1pPr algn="ctr" rtl="0" fontAlgn="base">
      <a:lnSpc>
        <a:spcPct val="80000"/>
      </a:lnSpc>
      <a:spcBef>
        <a:spcPct val="20000"/>
      </a:spcBef>
      <a:spcAft>
        <a:spcPct val="0"/>
      </a:spcAft>
      <a:buClr>
        <a:schemeClr val="bg1"/>
      </a:buClr>
      <a:buSzPct val="100000"/>
      <a:buFont typeface="Wingdings" charset="2"/>
      <a:defRPr sz="2100" b="1" i="1" kern="1200">
        <a:solidFill>
          <a:schemeClr val="tx1"/>
        </a:solidFill>
        <a:latin typeface="Verdana" charset="0"/>
        <a:ea typeface="Arial" charset="0"/>
        <a:cs typeface="Arial" charset="0"/>
      </a:defRPr>
    </a:lvl1pPr>
    <a:lvl2pPr marL="457200" algn="ctr" rtl="0" fontAlgn="base">
      <a:lnSpc>
        <a:spcPct val="80000"/>
      </a:lnSpc>
      <a:spcBef>
        <a:spcPct val="20000"/>
      </a:spcBef>
      <a:spcAft>
        <a:spcPct val="0"/>
      </a:spcAft>
      <a:buClr>
        <a:schemeClr val="bg1"/>
      </a:buClr>
      <a:buSzPct val="100000"/>
      <a:buFont typeface="Wingdings" charset="2"/>
      <a:defRPr sz="2100" b="1" i="1" kern="1200">
        <a:solidFill>
          <a:schemeClr val="tx1"/>
        </a:solidFill>
        <a:latin typeface="Verdana" charset="0"/>
        <a:ea typeface="Arial" charset="0"/>
        <a:cs typeface="Arial" charset="0"/>
      </a:defRPr>
    </a:lvl2pPr>
    <a:lvl3pPr marL="914400" algn="ctr" rtl="0" fontAlgn="base">
      <a:lnSpc>
        <a:spcPct val="80000"/>
      </a:lnSpc>
      <a:spcBef>
        <a:spcPct val="20000"/>
      </a:spcBef>
      <a:spcAft>
        <a:spcPct val="0"/>
      </a:spcAft>
      <a:buClr>
        <a:schemeClr val="bg1"/>
      </a:buClr>
      <a:buSzPct val="100000"/>
      <a:buFont typeface="Wingdings" charset="2"/>
      <a:defRPr sz="2100" b="1" i="1" kern="1200">
        <a:solidFill>
          <a:schemeClr val="tx1"/>
        </a:solidFill>
        <a:latin typeface="Verdana" charset="0"/>
        <a:ea typeface="Arial" charset="0"/>
        <a:cs typeface="Arial" charset="0"/>
      </a:defRPr>
    </a:lvl3pPr>
    <a:lvl4pPr marL="1371600" algn="ctr" rtl="0" fontAlgn="base">
      <a:lnSpc>
        <a:spcPct val="80000"/>
      </a:lnSpc>
      <a:spcBef>
        <a:spcPct val="20000"/>
      </a:spcBef>
      <a:spcAft>
        <a:spcPct val="0"/>
      </a:spcAft>
      <a:buClr>
        <a:schemeClr val="bg1"/>
      </a:buClr>
      <a:buSzPct val="100000"/>
      <a:buFont typeface="Wingdings" charset="2"/>
      <a:defRPr sz="2100" b="1" i="1" kern="1200">
        <a:solidFill>
          <a:schemeClr val="tx1"/>
        </a:solidFill>
        <a:latin typeface="Verdana" charset="0"/>
        <a:ea typeface="Arial" charset="0"/>
        <a:cs typeface="Arial" charset="0"/>
      </a:defRPr>
    </a:lvl4pPr>
    <a:lvl5pPr marL="1828800" algn="ctr" rtl="0" fontAlgn="base">
      <a:lnSpc>
        <a:spcPct val="80000"/>
      </a:lnSpc>
      <a:spcBef>
        <a:spcPct val="20000"/>
      </a:spcBef>
      <a:spcAft>
        <a:spcPct val="0"/>
      </a:spcAft>
      <a:buClr>
        <a:schemeClr val="bg1"/>
      </a:buClr>
      <a:buSzPct val="100000"/>
      <a:buFont typeface="Wingdings" charset="2"/>
      <a:defRPr sz="2100" b="1" i="1" kern="1200">
        <a:solidFill>
          <a:schemeClr val="tx1"/>
        </a:solidFill>
        <a:latin typeface="Verdana" charset="0"/>
        <a:ea typeface="Arial" charset="0"/>
        <a:cs typeface="Arial" charset="0"/>
      </a:defRPr>
    </a:lvl5pPr>
    <a:lvl6pPr marL="2286000" algn="l" defTabSz="457200" rtl="0" eaLnBrk="1" latinLnBrk="0" hangingPunct="1">
      <a:defRPr sz="2100" b="1" i="1" kern="1200">
        <a:solidFill>
          <a:schemeClr val="tx1"/>
        </a:solidFill>
        <a:latin typeface="Verdana" charset="0"/>
        <a:ea typeface="Arial" charset="0"/>
        <a:cs typeface="Arial" charset="0"/>
      </a:defRPr>
    </a:lvl6pPr>
    <a:lvl7pPr marL="2743200" algn="l" defTabSz="457200" rtl="0" eaLnBrk="1" latinLnBrk="0" hangingPunct="1">
      <a:defRPr sz="2100" b="1" i="1" kern="1200">
        <a:solidFill>
          <a:schemeClr val="tx1"/>
        </a:solidFill>
        <a:latin typeface="Verdana" charset="0"/>
        <a:ea typeface="Arial" charset="0"/>
        <a:cs typeface="Arial" charset="0"/>
      </a:defRPr>
    </a:lvl7pPr>
    <a:lvl8pPr marL="3200400" algn="l" defTabSz="457200" rtl="0" eaLnBrk="1" latinLnBrk="0" hangingPunct="1">
      <a:defRPr sz="2100" b="1" i="1" kern="1200">
        <a:solidFill>
          <a:schemeClr val="tx1"/>
        </a:solidFill>
        <a:latin typeface="Verdana" charset="0"/>
        <a:ea typeface="Arial" charset="0"/>
        <a:cs typeface="Arial" charset="0"/>
      </a:defRPr>
    </a:lvl8pPr>
    <a:lvl9pPr marL="3657600" algn="l" defTabSz="457200" rtl="0" eaLnBrk="1" latinLnBrk="0" hangingPunct="1">
      <a:defRPr sz="2100" b="1" i="1" kern="1200">
        <a:solidFill>
          <a:schemeClr val="tx1"/>
        </a:solidFill>
        <a:latin typeface="Verdana" charset="0"/>
        <a:ea typeface="Arial" charset="0"/>
        <a:cs typeface="Arial" charset="0"/>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showPr showNarration="1" useTimings="0">
    <p:present/>
    <p:sldAll/>
    <p:penClr>
      <a:srgbClr val="FF0000"/>
    </p:penClr>
    <p:extLst>
      <p:ext uri="{EC167BDD-8182-4AB7-AECC-EB403E3ABB37}">
        <p14:laserClr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a:srgbClr val="FF0000"/>
        </p14:laserClr>
      </p:ext>
      <p:ext uri="{2FDB2607-1784-4EEB-B798-7EB5836EED8A}">
        <p14:showMediaCtrls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
      </p:ext>
    </p:extLst>
  </p:showPr>
  <p:clrMru>
    <a:srgbClr val="FF6666"/>
    <a:srgbClr val="0080FF"/>
    <a:srgbClr val="FF0000"/>
    <a:srgbClr val="FF8000"/>
    <a:srgbClr val="5F5F5F"/>
    <a:srgbClr val="55898F"/>
    <a:srgbClr val="777777"/>
    <a:srgbClr val="33CC33"/>
    <a:srgbClr val="FFFF99"/>
    <a:srgbClr val="66CCFF"/>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53" autoAdjust="0"/>
    <p:restoredTop sz="65964" autoAdjust="0"/>
  </p:normalViewPr>
  <p:slideViewPr>
    <p:cSldViewPr snapToGrid="0">
      <p:cViewPr varScale="1">
        <p:scale>
          <a:sx n="70" d="100"/>
          <a:sy n="70" d="100"/>
        </p:scale>
        <p:origin x="-1320" y="-112"/>
      </p:cViewPr>
      <p:guideLst>
        <p:guide orient="horz" pos="2160"/>
        <p:guide pos="2880"/>
      </p:guideLst>
    </p:cSldViewPr>
  </p:slideViewPr>
  <p:outlineViewPr>
    <p:cViewPr>
      <p:scale>
        <a:sx n="33" d="100"/>
        <a:sy n="33" d="100"/>
      </p:scale>
      <p:origin x="0" y="10008"/>
    </p:cViewPr>
  </p:outlineViewPr>
  <p:notesTextViewPr>
    <p:cViewPr>
      <p:scale>
        <a:sx n="100" d="100"/>
        <a:sy n="100" d="100"/>
      </p:scale>
      <p:origin x="0" y="0"/>
    </p:cViewPr>
  </p:notesTextViewPr>
  <p:sorterViewPr>
    <p:cViewPr>
      <p:scale>
        <a:sx n="100" d="100"/>
        <a:sy n="100" d="100"/>
      </p:scale>
      <p:origin x="0" y="1872"/>
    </p:cViewPr>
  </p:sorterViewPr>
  <p:notesViewPr>
    <p:cSldViewPr snapToGrid="0" snapToObjects="1">
      <p:cViewPr>
        <p:scale>
          <a:sx n="150" d="100"/>
          <a:sy n="150" d="100"/>
        </p:scale>
        <p:origin x="-768" y="776"/>
      </p:cViewPr>
      <p:guideLst>
        <p:guide orient="horz" pos="2928"/>
        <p:guide pos="2160"/>
      </p:guideLst>
    </p:cSldViewPr>
  </p:notes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interSettings" Target="printerSettings/printerSettings1.bin"/><Relationship Id="rId23" Type="http://schemas.openxmlformats.org/officeDocument/2006/relationships/tags" Target="tags/tag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lnSpc>
                <a:spcPct val="100000"/>
              </a:lnSpc>
              <a:spcBef>
                <a:spcPct val="0"/>
              </a:spcBef>
              <a:buClrTx/>
              <a:buSzTx/>
              <a:buFontTx/>
              <a:buNone/>
              <a:defRPr sz="1200" b="0" i="0">
                <a:latin typeface="Arial" charset="0"/>
              </a:defRPr>
            </a:lvl1pPr>
          </a:lstStyle>
          <a:p>
            <a:pPr>
              <a:defRPr/>
            </a:pPr>
            <a:endParaRPr lang="en-US"/>
          </a:p>
        </p:txBody>
      </p:sp>
      <p:sp>
        <p:nvSpPr>
          <p:cNvPr id="3075" name="Rectangle 3"/>
          <p:cNvSpPr>
            <a:spLocks noGrp="1" noChangeArrowheads="1"/>
          </p:cNvSpPr>
          <p:nvPr>
            <p:ph type="dt" idx="1"/>
          </p:nvPr>
        </p:nvSpPr>
        <p:spPr bwMode="auto">
          <a:xfrm>
            <a:off x="3884613"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buClrTx/>
              <a:buSzTx/>
              <a:buFontTx/>
              <a:buNone/>
              <a:defRPr sz="1200" b="0" i="0">
                <a:latin typeface="Arial" charset="0"/>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85800" y="4416425"/>
            <a:ext cx="5486400"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p:cNvSpPr>
            <a:spLocks noGrp="1" noChangeArrowheads="1"/>
          </p:cNvSpPr>
          <p:nvPr>
            <p:ph type="ftr" sz="quarter" idx="4"/>
          </p:nvPr>
        </p:nvSpPr>
        <p:spPr bwMode="auto">
          <a:xfrm>
            <a:off x="0"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lnSpc>
                <a:spcPct val="100000"/>
              </a:lnSpc>
              <a:spcBef>
                <a:spcPct val="0"/>
              </a:spcBef>
              <a:buClrTx/>
              <a:buSzTx/>
              <a:buFontTx/>
              <a:buNone/>
              <a:defRPr sz="1200" b="0" i="0">
                <a:latin typeface="Arial" charset="0"/>
              </a:defRPr>
            </a:lvl1pPr>
          </a:lstStyle>
          <a:p>
            <a:pPr>
              <a:defRPr/>
            </a:pPr>
            <a:endParaRPr lang="en-US"/>
          </a:p>
        </p:txBody>
      </p:sp>
      <p:sp>
        <p:nvSpPr>
          <p:cNvPr id="3079" name="Rectangle 7"/>
          <p:cNvSpPr>
            <a:spLocks noGrp="1" noChangeArrowheads="1"/>
          </p:cNvSpPr>
          <p:nvPr>
            <p:ph type="sldNum" sz="quarter" idx="5"/>
          </p:nvPr>
        </p:nvSpPr>
        <p:spPr bwMode="auto">
          <a:xfrm>
            <a:off x="3884613"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buClrTx/>
              <a:buSzTx/>
              <a:buFontTx/>
              <a:buNone/>
              <a:defRPr sz="1200" b="0" i="0">
                <a:latin typeface="Arial" charset="0"/>
              </a:defRPr>
            </a:lvl1pPr>
          </a:lstStyle>
          <a:p>
            <a:pPr>
              <a:defRPr/>
            </a:pPr>
            <a:fld id="{6F30519F-186D-5A4F-8E04-EDAD9E2E3366}" type="slidenum">
              <a:rPr lang="en-US"/>
              <a:pPr>
                <a:defRPr/>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92393751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Arial" charset="0"/>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Arial" charset="0"/>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Arial" charset="0"/>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Arial" charset="0"/>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Arial" charset="0"/>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3CDE9CBD-660E-3048-B3F2-2F1B52829AB6}" type="slidenum">
              <a:rPr lang="en-US"/>
              <a:pPr/>
              <a:t>1</a:t>
            </a:fld>
            <a:endParaRPr 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r>
              <a:rPr lang="en-US" dirty="0" smtClean="0"/>
              <a:t>Good</a:t>
            </a:r>
            <a:r>
              <a:rPr lang="en-US" baseline="0" dirty="0" smtClean="0"/>
              <a:t> afternoon. I am Xiaozheng Tie from University of Massachusetts Amherst. In this talk, I will present a new approach to wireless bitrate control called anticipatory bitrate control.</a:t>
            </a:r>
          </a:p>
          <a:p>
            <a:pPr eaLnBrk="1" hangingPunct="1"/>
            <a:endParaRPr lang="en-US" baseline="0" dirty="0" smtClean="0"/>
          </a:p>
          <a:p>
            <a:pPr eaLnBrk="1" hangingPunct="1"/>
            <a:r>
              <a:rPr lang="en-US" baseline="0" dirty="0" smtClean="0"/>
              <a:t>This is joint work with </a:t>
            </a:r>
            <a:r>
              <a:rPr lang="en-US" baseline="0" dirty="0" err="1" smtClean="0"/>
              <a:t>Anand</a:t>
            </a:r>
            <a:r>
              <a:rPr lang="en-US" baseline="0" dirty="0" smtClean="0"/>
              <a:t> </a:t>
            </a:r>
            <a:r>
              <a:rPr lang="en-US" baseline="0" dirty="0" err="1" smtClean="0"/>
              <a:t>Seetharam</a:t>
            </a:r>
            <a:r>
              <a:rPr lang="en-US" baseline="0" dirty="0" smtClean="0"/>
              <a:t>, </a:t>
            </a:r>
            <a:r>
              <a:rPr lang="en-US" baseline="0" dirty="0" err="1" smtClean="0"/>
              <a:t>Arun</a:t>
            </a:r>
            <a:r>
              <a:rPr lang="en-US" baseline="0" dirty="0" smtClean="0"/>
              <a:t> </a:t>
            </a:r>
            <a:r>
              <a:rPr lang="en-US" baseline="0" dirty="0" err="1" smtClean="0"/>
              <a:t>Venkataramani</a:t>
            </a:r>
            <a:r>
              <a:rPr lang="en-US" baseline="0" dirty="0" smtClean="0"/>
              <a:t>, Deepak </a:t>
            </a:r>
            <a:r>
              <a:rPr lang="en-US" baseline="0" dirty="0" err="1" smtClean="0"/>
              <a:t>Ganesan</a:t>
            </a:r>
            <a:r>
              <a:rPr lang="en-US" baseline="0" dirty="0" smtClean="0"/>
              <a:t> and Dennis </a:t>
            </a:r>
            <a:r>
              <a:rPr lang="en-US" baseline="0" dirty="0" err="1" smtClean="0"/>
              <a:t>Goeckel</a:t>
            </a:r>
            <a:r>
              <a:rPr lang="en-US" baseline="0" dirty="0" smtClean="0"/>
              <a:t>, all from UMASS.</a:t>
            </a:r>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C3738F04-A540-1B46-AD7A-97AD134257F1}" type="slidenum">
              <a:rPr lang="en-US"/>
              <a:pPr/>
              <a:t>2</a:t>
            </a:fld>
            <a:endParaRPr lang="en-US"/>
          </a:p>
        </p:txBody>
      </p:sp>
      <p:sp>
        <p:nvSpPr>
          <p:cNvPr id="29699" name="Rectangle 2"/>
          <p:cNvSpPr>
            <a:spLocks noGrp="1" noRot="1" noChangeAspect="1" noChangeArrowheads="1"/>
          </p:cNvSpPr>
          <p:nvPr>
            <p:ph type="sldImg"/>
          </p:nvPr>
        </p:nvSpPr>
        <p:spPr>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dirty="0" smtClean="0"/>
              <a:t>I will begin</a:t>
            </a:r>
            <a:r>
              <a:rPr lang="en-US" baseline="0" dirty="0" smtClean="0"/>
              <a:t> by introducing the wireless bitrate control problem. W</a:t>
            </a:r>
            <a:r>
              <a:rPr lang="en-US" altLang="zh-CN" dirty="0" smtClean="0"/>
              <a:t>ireless bitrate </a:t>
            </a:r>
            <a:r>
              <a:rPr lang="zh-CN" altLang="zh-CN" dirty="0" smtClean="0"/>
              <a:t>c</a:t>
            </a:r>
            <a:r>
              <a:rPr lang="en-US" altLang="zh-CN" dirty="0" err="1" smtClean="0"/>
              <a:t>ontro</a:t>
            </a:r>
            <a:r>
              <a:rPr lang="zh-CN" altLang="zh-CN" dirty="0" smtClean="0"/>
              <a:t>l</a:t>
            </a:r>
            <a:r>
              <a:rPr lang="en-US" altLang="zh-CN" dirty="0" smtClean="0"/>
              <a:t> seeks to adapt the effective transmission</a:t>
            </a:r>
            <a:r>
              <a:rPr lang="en-US" altLang="zh-CN" baseline="0" dirty="0" smtClean="0"/>
              <a:t> rate to the channel quality in order to optimize the </a:t>
            </a:r>
            <a:r>
              <a:rPr lang="en-US" altLang="zh-CN" baseline="0" dirty="0" err="1" smtClean="0"/>
              <a:t>goodput</a:t>
            </a:r>
            <a:r>
              <a:rPr lang="en-US" altLang="zh-CN" baseline="0" dirty="0" smtClean="0"/>
              <a:t> at the receiver. </a:t>
            </a:r>
            <a:endParaRPr lang="en-US" altLang="zh-CN" dirty="0" smtClean="0"/>
          </a:p>
          <a:p>
            <a:pPr eaLnBrk="1" hangingPunct="1"/>
            <a:endParaRPr lang="en-US" altLang="zh-CN" dirty="0" smtClean="0"/>
          </a:p>
          <a:p>
            <a:pPr eaLnBrk="1" hangingPunct="1"/>
            <a:r>
              <a:rPr lang="en-US" altLang="zh-CN" baseline="0" dirty="0" smtClean="0"/>
              <a:t>A standard way of approaching this problem today is as follows. Consider a simple example of data transmission between </a:t>
            </a:r>
            <a:r>
              <a:rPr lang="zh-CN" altLang="zh-CN" baseline="0" dirty="0" smtClean="0"/>
              <a:t>a</a:t>
            </a:r>
            <a:r>
              <a:rPr lang="en-US" altLang="zh-CN" baseline="0" dirty="0" smtClean="0"/>
              <a:t> sender and a receiver. Suppose t</a:t>
            </a:r>
            <a:r>
              <a:rPr lang="en-US" altLang="zh-CN" dirty="0" smtClean="0"/>
              <a:t>he sender sends a data packet at an </a:t>
            </a:r>
            <a:r>
              <a:rPr lang="zh-CN" altLang="zh-CN" dirty="0" smtClean="0"/>
              <a:t>i</a:t>
            </a:r>
            <a:r>
              <a:rPr lang="en-US" altLang="zh-CN" dirty="0" err="1" smtClean="0"/>
              <a:t>nitial</a:t>
            </a:r>
            <a:r>
              <a:rPr lang="en-US" altLang="zh-CN" dirty="0" smtClean="0"/>
              <a:t> bitrate</a:t>
            </a:r>
            <a:r>
              <a:rPr lang="en-US" altLang="zh-CN" baseline="0" dirty="0" smtClean="0"/>
              <a:t> of say 6Mbps. Upon </a:t>
            </a:r>
            <a:r>
              <a:rPr lang="zh-CN" altLang="zh-CN" baseline="0" dirty="0" smtClean="0"/>
              <a:t>r</a:t>
            </a:r>
            <a:r>
              <a:rPr lang="en-US" altLang="zh-CN" baseline="0" dirty="0" err="1" smtClean="0"/>
              <a:t>eceiving</a:t>
            </a:r>
            <a:r>
              <a:rPr lang="en-US" altLang="zh-CN" baseline="0" dirty="0" smtClean="0"/>
              <a:t> this packet, the receiver sends back an acknowledgment conveying feedback about the channel quality to the sender. If this feedback indicates that the channel quality has worsened, the sender sends the next packet at a lower bitrate, say 1Mbps, which translates to a proportionally longer time to transmit the packet. On the other hand, if the feedback indicates that the channel quality has improved, the sender sends the next packet at a higher bitrate, for example 2Mbps. Note that this channel feedback may be explicit, for example the signal-to-noise ratio measured at the receiver, or implicit, for example, the sender may infer via a timeout that the channel quality has worsened if it receives no feedback because either the packet or the acknowledgment got lost. </a:t>
            </a:r>
          </a:p>
          <a:p>
            <a:pPr eaLnBrk="1" hangingPunct="1"/>
            <a:endParaRPr lang="en-US" altLang="zh-CN" baseline="0" dirty="0" smtClean="0"/>
          </a:p>
          <a:p>
            <a:pPr eaLnBrk="1" hangingPunct="1"/>
            <a:r>
              <a:rPr lang="en-US" altLang="zh-CN" baseline="0" dirty="0" smtClean="0"/>
              <a:t>The bottom line is that state-of-the-art bitrate control schemes rely heavily on feedback at a per-packet granularity. However, per-packet feedback incurs a high overhead.</a:t>
            </a:r>
            <a:r>
              <a:rPr lang="en-US" altLang="zh-CN" baseline="0" dirty="0" smtClean="0"/>
              <a:t> </a:t>
            </a:r>
          </a:p>
          <a:p>
            <a:pPr eaLnBrk="1" hangingPunct="1"/>
            <a:endParaRPr lang="en-US" baseline="0" dirty="0" smtClean="0"/>
          </a:p>
          <a:p>
            <a:pPr eaLnBrk="1" hangingPunct="1"/>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C3738F04-A540-1B46-AD7A-97AD134257F1}" type="slidenum">
              <a:rPr lang="en-US"/>
              <a:pPr/>
              <a:t>3</a:t>
            </a:fld>
            <a:endParaRPr lang="en-US"/>
          </a:p>
        </p:txBody>
      </p:sp>
      <p:sp>
        <p:nvSpPr>
          <p:cNvPr id="29699" name="Rectangle 2"/>
          <p:cNvSpPr>
            <a:spLocks noGrp="1" noRot="1" noChangeAspect="1" noChangeArrowheads="1"/>
          </p:cNvSpPr>
          <p:nvPr>
            <p:ph type="sldImg"/>
          </p:nvPr>
        </p:nvSpPr>
        <p:spPr>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dirty="0" smtClean="0"/>
              <a:t>Independent </a:t>
            </a:r>
            <a:r>
              <a:rPr lang="en-US" dirty="0" smtClean="0"/>
              <a:t>of the bitrate control problem, per-packet control overhead has been</a:t>
            </a:r>
            <a:r>
              <a:rPr lang="en-US" baseline="0" dirty="0" smtClean="0"/>
              <a:t> recognized as a critical problem in wireless networks. To address this problem, recent research efforts as well as technology trends have emphasized “blocks”. A block is simply a large batch of packets that helps amortize control overhead. For example, commodity 802.11n cards support blocks of up to 64KB; </a:t>
            </a:r>
            <a:r>
              <a:rPr lang="en-US" altLang="zh-CN" baseline="0" dirty="0" smtClean="0"/>
              <a:t>and </a:t>
            </a:r>
            <a:r>
              <a:rPr lang="en-US" baseline="0" dirty="0" smtClean="0"/>
              <a:t>Hop, a recently proposed transport protocol uses a block size of up to 1MB. </a:t>
            </a:r>
          </a:p>
          <a:p>
            <a:pPr eaLnBrk="1" hangingPunct="1"/>
            <a:endParaRPr lang="en-US" baseline="0" dirty="0" smtClean="0"/>
          </a:p>
          <a:p>
            <a:pPr eaLnBrk="1" hangingPunct="1"/>
            <a:r>
              <a:rPr lang="en-US" baseline="0" dirty="0" smtClean="0"/>
              <a:t>To appreciate why control overhead significantly impacts </a:t>
            </a:r>
            <a:r>
              <a:rPr lang="en-US" baseline="0" dirty="0" err="1" smtClean="0"/>
              <a:t>goodput</a:t>
            </a:r>
            <a:r>
              <a:rPr lang="en-US" baseline="0" dirty="0" smtClean="0"/>
              <a:t> , let’s compare data transmission using packets and blocks. </a:t>
            </a:r>
            <a:r>
              <a:rPr lang="en-US" altLang="zh-CN" baseline="0" dirty="0" smtClean="0"/>
              <a:t>Transmitting a packet incurs a carrier sensing interval, DIFS, and a possible </a:t>
            </a:r>
            <a:r>
              <a:rPr lang="en-US" altLang="zh-CN" baseline="0" dirty="0" err="1" smtClean="0"/>
              <a:t>backoff</a:t>
            </a:r>
            <a:r>
              <a:rPr lang="en-US" altLang="zh-CN" baseline="0" dirty="0" smtClean="0"/>
              <a:t>. A successful packet transmission results in a brief holding period, SIFS, and transmission of an acknowledgment. Under good channel conditions, this combined overhead is acceptable. However, under poor channel conditions which causes packet or acknowledgement losses, multiple rounds of timeouts and </a:t>
            </a:r>
            <a:r>
              <a:rPr lang="en-US" altLang="zh-CN" baseline="0" dirty="0" err="1" smtClean="0"/>
              <a:t>backoffs</a:t>
            </a:r>
            <a:r>
              <a:rPr lang="en-US" altLang="zh-CN" baseline="0" dirty="0" smtClean="0"/>
              <a:t> can severely increase the time overhead for a single packet.</a:t>
            </a:r>
          </a:p>
          <a:p>
            <a:pPr eaLnBrk="1" hangingPunct="1"/>
            <a:endParaRPr lang="en-US" altLang="zh-CN" baseline="0" dirty="0" smtClean="0"/>
          </a:p>
          <a:p>
            <a:pPr eaLnBrk="1" hangingPunct="1"/>
            <a:r>
              <a:rPr lang="en-US" altLang="zh-CN" baseline="0" dirty="0" smtClean="0"/>
              <a:t>In contrast, a block batches multiple packets and sends them together as a single </a:t>
            </a:r>
            <a:r>
              <a:rPr lang="zh-CN" altLang="zh-CN" baseline="0" dirty="0" smtClean="0"/>
              <a:t>u</a:t>
            </a:r>
            <a:r>
              <a:rPr lang="en-US" altLang="zh-CN" baseline="0" dirty="0" smtClean="0"/>
              <a:t>nit before any </a:t>
            </a:r>
            <a:r>
              <a:rPr lang="zh-CN" altLang="zh-CN" baseline="0" dirty="0" smtClean="0"/>
              <a:t>a</a:t>
            </a:r>
            <a:r>
              <a:rPr lang="en-US" altLang="zh-CN" baseline="0" dirty="0" err="1" smtClean="0"/>
              <a:t>cknowledgment</a:t>
            </a:r>
            <a:r>
              <a:rPr lang="en-US" altLang="zh-CN" baseline="0" dirty="0" smtClean="0"/>
              <a:t>. Lost packets are retransmitted in subsequent blocks. Therefore, blocks can significantly reduce per-packet overhead and improve </a:t>
            </a:r>
            <a:r>
              <a:rPr lang="en-US" altLang="zh-CN" baseline="0" dirty="0" err="1" smtClean="0"/>
              <a:t>goodput</a:t>
            </a:r>
            <a:r>
              <a:rPr lang="en-US" altLang="zh-CN" baseline="0" dirty="0" smtClean="0"/>
              <a:t>. </a:t>
            </a:r>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C3738F04-A540-1B46-AD7A-97AD134257F1}" type="slidenum">
              <a:rPr lang="en-US"/>
              <a:pPr/>
              <a:t>4</a:t>
            </a:fld>
            <a:endParaRPr lang="en-US"/>
          </a:p>
        </p:txBody>
      </p:sp>
      <p:sp>
        <p:nvSpPr>
          <p:cNvPr id="29699" name="Rectangle 2"/>
          <p:cNvSpPr>
            <a:spLocks noGrp="1" noRot="1" noChangeAspect="1" noChangeArrowheads="1"/>
          </p:cNvSpPr>
          <p:nvPr>
            <p:ph type="sldImg"/>
          </p:nvPr>
        </p:nvSpPr>
        <p:spPr>
          <a:solidFill>
            <a:srgbClr val="FFFFFF"/>
          </a:solidFill>
          <a:ln/>
        </p:spPr>
      </p:sp>
      <p:sp>
        <p:nvSpPr>
          <p:cNvPr id="29700"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dirty="0" smtClean="0"/>
              <a:t>Unfortunately, these two trends – packet-based</a:t>
            </a:r>
            <a:r>
              <a:rPr lang="en-US" baseline="0" dirty="0" smtClean="0"/>
              <a:t> bitrate control – and block-based transmission – have a fundamental disconnect. Packet-based bitrate control, as shown on the left, is highly responsive as it can react to </a:t>
            </a:r>
            <a:r>
              <a:rPr lang="en-US" altLang="zh-CN" baseline="0" dirty="0" smtClean="0"/>
              <a:t>channel </a:t>
            </a:r>
            <a:r>
              <a:rPr lang="en-US" baseline="0" dirty="0" smtClean="0"/>
              <a:t>changes on a per-packet basis, but is inefficient because of the high overhead associated with packets. On the other hand, block-based transmission, as shown on the right, is efficient as it amortizes overhead, but is not sufficiently responsive to channel changes as it only gets infrequent feedback. In this example on the right, 6Mbps is appropriate for the first three packets in the block, but is too aggressive for subsequent packets that get lost. </a:t>
            </a:r>
          </a:p>
          <a:p>
            <a:pPr eaLnBrk="1" hangingPunct="1"/>
            <a:endParaRPr lang="en-US" baseline="0" dirty="0" smtClean="0"/>
          </a:p>
          <a:p>
            <a:pPr eaLnBrk="1" hangingPunct="1"/>
            <a:endParaRPr lang="en-US" baseline="0" dirty="0" smtClean="0"/>
          </a:p>
          <a:p>
            <a:pPr eaLnBrk="1" hangingPunct="1"/>
            <a:r>
              <a:rPr lang="en-US" baseline="0" dirty="0" smtClean="0"/>
              <a:t>This disparity raises a central </a:t>
            </a:r>
            <a:r>
              <a:rPr lang="en-US" altLang="zh-CN" baseline="0" dirty="0" smtClean="0"/>
              <a:t>research</a:t>
            </a:r>
            <a:r>
              <a:rPr lang="en-US" baseline="0" dirty="0" smtClean="0"/>
              <a:t> question: Can we have both high responsiveness of </a:t>
            </a:r>
            <a:r>
              <a:rPr lang="en-US" baseline="0" dirty="0" err="1" smtClean="0"/>
              <a:t>bitrate</a:t>
            </a:r>
            <a:r>
              <a:rPr lang="en-US" baseline="0" dirty="0" smtClean="0"/>
              <a:t> control and low overhead of blocks</a:t>
            </a:r>
            <a:r>
              <a:rPr lang="en-US" baseline="0" dirty="0" smtClean="0"/>
              <a:t>?</a:t>
            </a:r>
            <a:endParaRPr lang="en-US" baseline="0"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EFBF69FA-0DB5-2B41-8588-89CD21B7CB44}" type="slidenum">
              <a:rPr lang="en-US"/>
              <a:pPr/>
              <a:t>5</a:t>
            </a:fld>
            <a:endParaRPr lang="en-US"/>
          </a:p>
        </p:txBody>
      </p:sp>
      <p:sp>
        <p:nvSpPr>
          <p:cNvPr id="31747" name="Rectangle 2"/>
          <p:cNvSpPr>
            <a:spLocks noGrp="1" noRot="1" noChangeAspect="1" noChangeArrowheads="1"/>
          </p:cNvSpPr>
          <p:nvPr>
            <p:ph type="sldImg"/>
          </p:nvPr>
        </p:nvSpPr>
        <p:spPr>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baseline="0" dirty="0" smtClean="0"/>
              <a:t>T</a:t>
            </a:r>
            <a:r>
              <a:rPr lang="en-US" altLang="zh-CN" baseline="0" dirty="0" smtClean="0"/>
              <a:t>he answer to that question is anticipatory </a:t>
            </a:r>
            <a:r>
              <a:rPr lang="en-US" altLang="zh-CN" baseline="0" dirty="0" err="1" smtClean="0"/>
              <a:t>bitrate</a:t>
            </a:r>
            <a:r>
              <a:rPr lang="en-US" altLang="zh-CN" baseline="0" dirty="0" smtClean="0"/>
              <a:t> control. In </a:t>
            </a:r>
            <a:r>
              <a:rPr lang="zh-CN" altLang="zh-CN" baseline="0" dirty="0" smtClean="0"/>
              <a:t>t</a:t>
            </a:r>
            <a:r>
              <a:rPr lang="en-US" altLang="zh-CN" baseline="0" dirty="0" smtClean="0"/>
              <a:t>he rest of this talk, I will </a:t>
            </a:r>
            <a:r>
              <a:rPr lang="zh-CN" altLang="zh-CN" baseline="0" dirty="0" smtClean="0"/>
              <a:t>f</a:t>
            </a:r>
            <a:r>
              <a:rPr lang="en-US" altLang="zh-CN" baseline="0" dirty="0" err="1" smtClean="0"/>
              <a:t>irst</a:t>
            </a:r>
            <a:r>
              <a:rPr lang="en-US" altLang="zh-CN" baseline="0" dirty="0" smtClean="0"/>
              <a:t> experimentally motivate anticipatory </a:t>
            </a:r>
            <a:r>
              <a:rPr lang="en-US" altLang="zh-CN" baseline="0" dirty="0" err="1" smtClean="0"/>
              <a:t>bitrate</a:t>
            </a:r>
            <a:r>
              <a:rPr lang="en-US" altLang="zh-CN" baseline="0" dirty="0" smtClean="0"/>
              <a:t> control, then present </a:t>
            </a:r>
            <a:r>
              <a:rPr lang="en-US" altLang="zh-CN" baseline="0" dirty="0" err="1" smtClean="0"/>
              <a:t>BlockRate’s</a:t>
            </a:r>
            <a:r>
              <a:rPr lang="en-US" altLang="zh-CN" baseline="0" dirty="0" smtClean="0"/>
              <a:t> anticipatory design, followed by evaluations and conclusions.</a:t>
            </a:r>
            <a:endParaRPr lang="en-US" baseline="0" dirty="0" smtClean="0"/>
          </a:p>
          <a:p>
            <a:pPr eaLnBrk="1" hangingPunct="1"/>
            <a:endParaRPr lang="en-US" b="0" i="0" baseline="0" dirty="0" smtClean="0"/>
          </a:p>
          <a:p>
            <a:pPr eaLnBrk="1" hangingPunct="1"/>
            <a:r>
              <a:rPr lang="en-US" altLang="zh-CN" b="0" i="0" baseline="0" dirty="0" smtClean="0"/>
              <a:t>To appreciate the need for anticipatory </a:t>
            </a:r>
            <a:r>
              <a:rPr lang="en-US" altLang="zh-CN" b="0" i="0" baseline="0" dirty="0" err="1" smtClean="0"/>
              <a:t>bitrate</a:t>
            </a:r>
            <a:r>
              <a:rPr lang="en-US" altLang="zh-CN" b="0" i="0" baseline="0" dirty="0" smtClean="0"/>
              <a:t> control, we need to </a:t>
            </a:r>
            <a:r>
              <a:rPr lang="zh-CN" altLang="zh-CN" b="0" i="0" baseline="0" dirty="0" smtClean="0"/>
              <a:t>u</a:t>
            </a:r>
            <a:r>
              <a:rPr lang="en-US" altLang="zh-CN" b="0" i="0" baseline="0" dirty="0" err="1" smtClean="0"/>
              <a:t>nderstand</a:t>
            </a:r>
            <a:r>
              <a:rPr lang="en-US" altLang="zh-CN" b="0" i="0" baseline="0" dirty="0" smtClean="0"/>
              <a:t> better the </a:t>
            </a:r>
            <a:r>
              <a:rPr lang="zh-CN" altLang="zh-CN" b="0" i="0" baseline="0" dirty="0" smtClean="0"/>
              <a:t>t</a:t>
            </a:r>
            <a:r>
              <a:rPr lang="en-US" altLang="zh-CN" b="0" i="0" baseline="0" dirty="0" err="1" smtClean="0"/>
              <a:t>radeoff</a:t>
            </a:r>
            <a:r>
              <a:rPr lang="en-US" altLang="zh-CN" b="0" i="0" baseline="0" dirty="0" smtClean="0"/>
              <a:t> between overhead and responsiveness. We start </a:t>
            </a:r>
            <a:r>
              <a:rPr lang="zh-CN" altLang="zh-CN" b="0" i="0" baseline="0" dirty="0" smtClean="0"/>
              <a:t>b</a:t>
            </a:r>
            <a:r>
              <a:rPr lang="en-US" altLang="zh-CN" b="0" i="0" baseline="0" dirty="0" err="1" smtClean="0"/>
              <a:t>y</a:t>
            </a:r>
            <a:r>
              <a:rPr lang="en-US" altLang="zh-CN" b="0" i="0" baseline="0" dirty="0" smtClean="0"/>
              <a:t> asking “What matters more, overhead or responsiveness?” in static as well as mobile settings.</a:t>
            </a:r>
            <a:endParaRPr lang="en-US" b="0" i="0" baseline="0" dirty="0" smtClean="0"/>
          </a:p>
          <a:p>
            <a:pPr eaLnBrk="1" hangingPunct="1"/>
            <a:endParaRPr lang="en-US" baseline="0"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Autofit/>
          </a:bodyPr>
          <a:lstStyle/>
          <a:p>
            <a:r>
              <a:rPr lang="en-US" b="0" i="0" dirty="0" smtClean="0"/>
              <a:t>O</a:t>
            </a:r>
            <a:r>
              <a:rPr lang="en-US" altLang="zh-CN" b="0" i="0" dirty="0" smtClean="0"/>
              <a:t>ur experimental results </a:t>
            </a:r>
            <a:r>
              <a:rPr lang="en-US" altLang="zh-CN" dirty="0" smtClean="0"/>
              <a:t>i</a:t>
            </a:r>
            <a:r>
              <a:rPr lang="en-US" b="0" i="0" dirty="0" smtClean="0"/>
              <a:t>n</a:t>
            </a:r>
            <a:r>
              <a:rPr lang="en-US" b="0" i="0" baseline="0" dirty="0" smtClean="0"/>
              <a:t> </a:t>
            </a:r>
            <a:r>
              <a:rPr lang="en-US" b="0" i="0" dirty="0" smtClean="0"/>
              <a:t>static setting</a:t>
            </a:r>
            <a:r>
              <a:rPr lang="en-US" altLang="zh-CN" b="0" i="0" dirty="0" smtClean="0"/>
              <a:t>s</a:t>
            </a:r>
            <a:r>
              <a:rPr lang="en-US" b="0" i="0" dirty="0" smtClean="0"/>
              <a:t> </a:t>
            </a:r>
            <a:r>
              <a:rPr lang="en-US" altLang="zh-CN" b="0" i="0" dirty="0" smtClean="0"/>
              <a:t>show that </a:t>
            </a:r>
            <a:r>
              <a:rPr lang="en-US" b="0" i="0" baseline="0" dirty="0" smtClean="0"/>
              <a:t>overhead </a:t>
            </a:r>
            <a:r>
              <a:rPr lang="en-US" altLang="zh-CN" b="0" i="0" baseline="0" dirty="0" smtClean="0"/>
              <a:t>is more important </a:t>
            </a:r>
            <a:r>
              <a:rPr lang="en-US" b="0" i="0" baseline="0" dirty="0" smtClean="0"/>
              <a:t>than responsiveness. </a:t>
            </a:r>
            <a:r>
              <a:rPr lang="en-US" baseline="0" dirty="0" smtClean="0"/>
              <a:t>We compare Charm, </a:t>
            </a:r>
            <a:r>
              <a:rPr lang="en-US" altLang="zh-CN" dirty="0" smtClean="0"/>
              <a:t>a state-of-the-art</a:t>
            </a:r>
            <a:r>
              <a:rPr lang="en-US" altLang="zh-CN" baseline="0" dirty="0" smtClean="0"/>
              <a:t> </a:t>
            </a:r>
            <a:r>
              <a:rPr lang="en-US" altLang="zh-CN" dirty="0" smtClean="0"/>
              <a:t>packet-based bitrate control protocol with </a:t>
            </a:r>
            <a:r>
              <a:rPr lang="en-US" altLang="zh-CN" dirty="0" err="1" smtClean="0"/>
              <a:t>Charm+Block</a:t>
            </a:r>
            <a:r>
              <a:rPr lang="en-US" altLang="zh-CN" dirty="0" smtClean="0"/>
              <a:t>, a naïve,</a:t>
            </a:r>
            <a:r>
              <a:rPr lang="en-US" altLang="zh-CN" baseline="0" dirty="0" smtClean="0"/>
              <a:t> straightforward implementation of Charm as-is with blocks. The </a:t>
            </a:r>
            <a:r>
              <a:rPr lang="en-US" altLang="zh-CN" baseline="0" dirty="0" err="1" smtClean="0"/>
              <a:t>barchart</a:t>
            </a:r>
            <a:r>
              <a:rPr lang="en-US" altLang="zh-CN" baseline="0" dirty="0" smtClean="0"/>
              <a:t> shows on the Y axis the mean </a:t>
            </a:r>
            <a:r>
              <a:rPr lang="en-US" altLang="zh-CN" baseline="0" dirty="0" err="1" smtClean="0"/>
              <a:t>goodput</a:t>
            </a:r>
            <a:r>
              <a:rPr lang="en-US" altLang="zh-CN" baseline="0" dirty="0" smtClean="0"/>
              <a:t> across 30 </a:t>
            </a:r>
            <a:r>
              <a:rPr lang="zh-CN" altLang="zh-CN" baseline="0" dirty="0" smtClean="0"/>
              <a:t>l</a:t>
            </a:r>
            <a:r>
              <a:rPr lang="en-US" altLang="zh-CN" baseline="0" dirty="0" smtClean="0"/>
              <a:t>inks on an indoor mesh </a:t>
            </a:r>
            <a:r>
              <a:rPr lang="en-US" altLang="zh-CN" baseline="0" dirty="0" err="1" smtClean="0"/>
              <a:t>testbed</a:t>
            </a:r>
            <a:r>
              <a:rPr lang="en-US" altLang="zh-CN" baseline="0" dirty="0" smtClean="0"/>
              <a:t> for different protocols on the X axis. </a:t>
            </a:r>
            <a:r>
              <a:rPr lang="en-US" altLang="zh-CN" baseline="0" dirty="0" err="1" smtClean="0"/>
              <a:t>Charm+Block</a:t>
            </a:r>
            <a:r>
              <a:rPr lang="en-US" altLang="zh-CN" baseline="0" dirty="0" smtClean="0"/>
              <a:t> improves </a:t>
            </a:r>
            <a:r>
              <a:rPr lang="en-US" altLang="zh-CN" baseline="0" dirty="0" err="1" smtClean="0"/>
              <a:t>goodput</a:t>
            </a:r>
            <a:r>
              <a:rPr lang="en-US" altLang="zh-CN" baseline="0" dirty="0" smtClean="0"/>
              <a:t> by 1.6x over Charm, which indicates that the overhead amortization </a:t>
            </a:r>
            <a:r>
              <a:rPr lang="zh-CN" altLang="zh-CN" baseline="0" dirty="0" smtClean="0"/>
              <a:t>b</a:t>
            </a:r>
            <a:r>
              <a:rPr lang="en-US" altLang="zh-CN" baseline="0" dirty="0" err="1" smtClean="0"/>
              <a:t>enefits</a:t>
            </a:r>
            <a:r>
              <a:rPr lang="en-US" altLang="zh-CN" baseline="0" dirty="0" smtClean="0"/>
              <a:t> of blocks significantly </a:t>
            </a:r>
            <a:r>
              <a:rPr lang="zh-CN" altLang="zh-CN" baseline="0" dirty="0" smtClean="0"/>
              <a:t>o</a:t>
            </a:r>
            <a:r>
              <a:rPr lang="en-US" altLang="zh-CN" baseline="0" dirty="0" err="1" smtClean="0"/>
              <a:t>utweigh</a:t>
            </a:r>
            <a:r>
              <a:rPr lang="en-US" altLang="zh-CN" baseline="0" dirty="0" smtClean="0"/>
              <a:t> the performance loss due to reduced responsiveness </a:t>
            </a:r>
            <a:r>
              <a:rPr lang="zh-CN" altLang="zh-CN" baseline="0" dirty="0" smtClean="0"/>
              <a:t>t</a:t>
            </a:r>
            <a:r>
              <a:rPr lang="en-US" altLang="zh-CN" baseline="0" dirty="0" smtClean="0"/>
              <a:t>o channel changes. </a:t>
            </a:r>
          </a:p>
          <a:p>
            <a:endParaRPr lang="en-US" baseline="0" dirty="0" smtClean="0"/>
          </a:p>
          <a:p>
            <a:r>
              <a:rPr lang="en-US" baseline="0" dirty="0" smtClean="0"/>
              <a:t>A natural question is how much room there is for further improvement over </a:t>
            </a:r>
            <a:r>
              <a:rPr lang="en-US" baseline="0" dirty="0" err="1" smtClean="0"/>
              <a:t>Charm+Block</a:t>
            </a:r>
            <a:r>
              <a:rPr lang="en-US" baseline="0" dirty="0" smtClean="0"/>
              <a:t>. To answer this question, we measured the performance of </a:t>
            </a:r>
            <a:r>
              <a:rPr lang="en-US" baseline="0" dirty="0" err="1" smtClean="0"/>
              <a:t>Oracle+Block</a:t>
            </a:r>
            <a:r>
              <a:rPr lang="en-US" baseline="0" dirty="0" smtClean="0"/>
              <a:t>, a protocol that knows the best bitrate for each packet in a block through a tedious a priori measurement process. In this static setting, we find that </a:t>
            </a:r>
            <a:r>
              <a:rPr lang="en-US" baseline="0" dirty="0" err="1" smtClean="0"/>
              <a:t>Oracle+Block</a:t>
            </a:r>
            <a:r>
              <a:rPr lang="en-US" baseline="0" dirty="0" smtClean="0"/>
              <a:t> is only slightly better than </a:t>
            </a:r>
            <a:r>
              <a:rPr lang="en-US" baseline="0" dirty="0" err="1" smtClean="0"/>
              <a:t>Charm+Block</a:t>
            </a:r>
            <a:r>
              <a:rPr lang="en-US" baseline="0" dirty="0" smtClean="0"/>
              <a:t>.</a:t>
            </a:r>
          </a:p>
          <a:p>
            <a:pPr eaLnBrk="1" hangingPunct="1"/>
            <a:endParaRPr lang="en-US" baseline="0" dirty="0" smtClean="0"/>
          </a:p>
          <a:p>
            <a:pPr eaLnBrk="1" hangingPunct="1"/>
            <a:r>
              <a:rPr lang="en-US" baseline="0" dirty="0" smtClean="0"/>
              <a:t>T</a:t>
            </a:r>
            <a:r>
              <a:rPr lang="en-US" altLang="zh-CN" baseline="0" dirty="0" smtClean="0"/>
              <a:t>his result may appear to suggest that simply using packet-based bitrate control schemes as-is with blocks is sufficient to get most of the achievable gains, i.e., responsiveness is unimportant.</a:t>
            </a:r>
          </a:p>
        </p:txBody>
      </p:sp>
      <p:sp>
        <p:nvSpPr>
          <p:cNvPr id="4" name="Slide Number Placeholder 3"/>
          <p:cNvSpPr>
            <a:spLocks noGrp="1"/>
          </p:cNvSpPr>
          <p:nvPr>
            <p:ph type="sldNum" sz="quarter" idx="10"/>
          </p:nvPr>
        </p:nvSpPr>
        <p:spPr/>
        <p:txBody>
          <a:bodyPr/>
          <a:lstStyle/>
          <a:p>
            <a:pPr>
              <a:defRPr/>
            </a:pPr>
            <a:fld id="{6F30519F-186D-5A4F-8E04-EDAD9E2E3366}"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67665C87-6CBB-0745-B940-2F2A1306D283}" type="slidenum">
              <a:rPr lang="en-US"/>
              <a:pPr/>
              <a:t>7</a:t>
            </a:fld>
            <a:endParaRPr lang="en-US"/>
          </a:p>
        </p:txBody>
      </p:sp>
      <p:sp>
        <p:nvSpPr>
          <p:cNvPr id="37891" name="Rectangle 2"/>
          <p:cNvSpPr>
            <a:spLocks noGrp="1" noRot="1" noChangeAspect="1" noChangeArrowheads="1"/>
          </p:cNvSpPr>
          <p:nvPr>
            <p:ph type="sldImg"/>
          </p:nvPr>
        </p:nvSpPr>
        <p:spPr>
          <a:solidFill>
            <a:srgbClr val="FFFFFF"/>
          </a:solidFill>
          <a:ln/>
        </p:spPr>
      </p:sp>
      <p:sp>
        <p:nvSpPr>
          <p:cNvPr id="37892"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baseline="0" dirty="0" smtClean="0"/>
              <a:t>However, the situation is very different in </a:t>
            </a:r>
            <a:r>
              <a:rPr lang="en-US" altLang="zh-CN" baseline="0" dirty="0" smtClean="0"/>
              <a:t>mobile </a:t>
            </a:r>
            <a:r>
              <a:rPr lang="zh-CN" altLang="zh-CN" baseline="0" dirty="0" smtClean="0"/>
              <a:t>s</a:t>
            </a:r>
            <a:r>
              <a:rPr lang="en-US" altLang="zh-CN" baseline="0" dirty="0" err="1" smtClean="0"/>
              <a:t>ettings</a:t>
            </a:r>
            <a:r>
              <a:rPr lang="en-US" altLang="zh-CN" baseline="0" dirty="0" smtClean="0"/>
              <a:t> with frequent and significant variations in channel quality. </a:t>
            </a:r>
            <a:r>
              <a:rPr lang="en-US" baseline="0" dirty="0" smtClean="0"/>
              <a:t>To study the impact of mobility, </a:t>
            </a:r>
            <a:r>
              <a:rPr lang="en-US" altLang="zh-CN" baseline="0" dirty="0" smtClean="0"/>
              <a:t>we </a:t>
            </a:r>
            <a:r>
              <a:rPr lang="zh-CN" altLang="zh-CN" baseline="0" dirty="0" smtClean="0"/>
              <a:t>c</a:t>
            </a:r>
            <a:r>
              <a:rPr lang="en-US" altLang="zh-CN" baseline="0" dirty="0" err="1" smtClean="0"/>
              <a:t>onduct</a:t>
            </a:r>
            <a:r>
              <a:rPr lang="en-US" altLang="zh-CN" baseline="0" dirty="0" smtClean="0"/>
              <a:t> an </a:t>
            </a:r>
            <a:r>
              <a:rPr lang="zh-CN" altLang="zh-CN" baseline="0" dirty="0" smtClean="0"/>
              <a:t>e</a:t>
            </a:r>
            <a:r>
              <a:rPr lang="en-US" altLang="zh-CN" baseline="0" dirty="0" err="1" smtClean="0"/>
              <a:t>xperiment</a:t>
            </a:r>
            <a:r>
              <a:rPr lang="en-US" altLang="zh-CN" baseline="0" dirty="0" smtClean="0"/>
              <a:t> on </a:t>
            </a:r>
            <a:r>
              <a:rPr lang="zh-CN" altLang="zh-CN" baseline="0" dirty="0" smtClean="0"/>
              <a:t>a</a:t>
            </a:r>
            <a:r>
              <a:rPr lang="en-US" altLang="zh-CN" baseline="0" dirty="0" smtClean="0"/>
              <a:t> vehicular </a:t>
            </a:r>
            <a:r>
              <a:rPr lang="en-US" altLang="zh-CN" baseline="0" dirty="0" err="1" smtClean="0"/>
              <a:t>testbed</a:t>
            </a:r>
            <a:r>
              <a:rPr lang="en-US" altLang="zh-CN" baseline="0" dirty="0" smtClean="0"/>
              <a:t>,</a:t>
            </a:r>
            <a:r>
              <a:rPr lang="en-US" baseline="0" dirty="0" smtClean="0"/>
              <a:t> </a:t>
            </a:r>
            <a:r>
              <a:rPr lang="en-US" altLang="zh-CN" baseline="0" dirty="0" smtClean="0"/>
              <a:t>which consists of an AP placed </a:t>
            </a:r>
            <a:r>
              <a:rPr lang="zh-CN" altLang="zh-CN" baseline="0" dirty="0" smtClean="0"/>
              <a:t>i</a:t>
            </a:r>
            <a:r>
              <a:rPr lang="en-US" altLang="zh-CN" baseline="0" dirty="0" err="1" smtClean="0"/>
              <a:t>n</a:t>
            </a:r>
            <a:r>
              <a:rPr lang="en-US" altLang="zh-CN" baseline="0" dirty="0" smtClean="0"/>
              <a:t> a downtown area and a client placed in</a:t>
            </a:r>
            <a:r>
              <a:rPr lang="en-US" baseline="0" dirty="0" smtClean="0"/>
              <a:t> a car approaching the AP and then away from it, mov</a:t>
            </a:r>
            <a:r>
              <a:rPr lang="en-US" altLang="zh-CN" baseline="0" dirty="0" smtClean="0"/>
              <a:t>ing</a:t>
            </a:r>
            <a:r>
              <a:rPr lang="en-US" baseline="0" dirty="0" smtClean="0"/>
              <a:t> at a speed of roughly 30mph. </a:t>
            </a:r>
          </a:p>
          <a:p>
            <a:pPr eaLnBrk="1" hangingPunct="1"/>
            <a:endParaRPr lang="en-US" baseline="0" dirty="0" smtClean="0"/>
          </a:p>
          <a:p>
            <a:pPr eaLnBrk="1" hangingPunct="1"/>
            <a:r>
              <a:rPr lang="en-US" baseline="0" dirty="0" smtClean="0"/>
              <a:t>The bottom graph shows the </a:t>
            </a:r>
            <a:r>
              <a:rPr lang="en-US" baseline="0" dirty="0" err="1" smtClean="0"/>
              <a:t>goodput</a:t>
            </a:r>
            <a:r>
              <a:rPr lang="en-US" baseline="0" dirty="0" smtClean="0"/>
              <a:t> measured every second on the Y axis as a function of time on the X axis. All protocols show a period of increasing </a:t>
            </a:r>
            <a:r>
              <a:rPr lang="en-US" baseline="0" dirty="0" err="1" smtClean="0"/>
              <a:t>goodput</a:t>
            </a:r>
            <a:r>
              <a:rPr lang="en-US" baseline="0" dirty="0" smtClean="0"/>
              <a:t> followed by decreasing </a:t>
            </a:r>
            <a:r>
              <a:rPr lang="en-US" baseline="0" dirty="0" err="1" smtClean="0"/>
              <a:t>goodput</a:t>
            </a:r>
            <a:r>
              <a:rPr lang="en-US" baseline="0" dirty="0" smtClean="0"/>
              <a:t>, which is consistent with the movement direction of the car. As in the previous static setting, </a:t>
            </a:r>
            <a:r>
              <a:rPr lang="en-US" baseline="0" dirty="0" err="1" smtClean="0"/>
              <a:t>Charm+Block</a:t>
            </a:r>
            <a:r>
              <a:rPr lang="en-US" baseline="0" dirty="0" smtClean="0"/>
              <a:t> outperforms the packet-based protocol Charm. However, unlike </a:t>
            </a:r>
            <a:r>
              <a:rPr lang="en-US" altLang="zh-CN" baseline="0" dirty="0" smtClean="0"/>
              <a:t>the </a:t>
            </a:r>
            <a:r>
              <a:rPr lang="en-US" baseline="0" dirty="0" smtClean="0"/>
              <a:t>static setting, </a:t>
            </a:r>
            <a:r>
              <a:rPr lang="en-US" baseline="0" dirty="0" err="1" smtClean="0"/>
              <a:t>O</a:t>
            </a:r>
            <a:r>
              <a:rPr lang="en-US" altLang="zh-CN" baseline="0" dirty="0" err="1" smtClean="0"/>
              <a:t>racle+Block</a:t>
            </a:r>
            <a:r>
              <a:rPr lang="en-US" altLang="zh-CN" baseline="0" dirty="0" smtClean="0"/>
              <a:t> significantly outperforms </a:t>
            </a:r>
            <a:r>
              <a:rPr lang="en-US" baseline="0" dirty="0" err="1" smtClean="0"/>
              <a:t>Charm+Block</a:t>
            </a:r>
            <a:r>
              <a:rPr lang="en-US" baseline="0" dirty="0" smtClean="0"/>
              <a:t> </a:t>
            </a:r>
            <a:r>
              <a:rPr lang="en-US" altLang="zh-CN" baseline="0" dirty="0" smtClean="0"/>
              <a:t>and</a:t>
            </a:r>
            <a:r>
              <a:rPr lang="en-US" baseline="0" dirty="0" smtClean="0"/>
              <a:t> the peak </a:t>
            </a:r>
            <a:r>
              <a:rPr lang="en-US" baseline="0" dirty="0" err="1" smtClean="0"/>
              <a:t>goodput</a:t>
            </a:r>
            <a:r>
              <a:rPr lang="en-US" baseline="0" dirty="0" smtClean="0"/>
              <a:t> difference </a:t>
            </a:r>
            <a:r>
              <a:rPr lang="en-US" altLang="zh-CN" baseline="0" dirty="0" smtClean="0"/>
              <a:t>can be</a:t>
            </a:r>
            <a:r>
              <a:rPr lang="en-US" baseline="0" dirty="0" smtClean="0"/>
              <a:t> as high as 2x! </a:t>
            </a:r>
          </a:p>
          <a:p>
            <a:pPr eaLnBrk="1" hangingPunct="1"/>
            <a:endParaRPr lang="en-US" baseline="0" dirty="0" smtClean="0"/>
          </a:p>
          <a:p>
            <a:pPr eaLnBrk="1" hangingPunct="1"/>
            <a:r>
              <a:rPr lang="en-US" baseline="0" dirty="0" smtClean="0"/>
              <a:t>T</a:t>
            </a:r>
            <a:r>
              <a:rPr lang="en-US" altLang="zh-CN" baseline="0" dirty="0" smtClean="0"/>
              <a:t>o understand why </a:t>
            </a:r>
            <a:r>
              <a:rPr lang="en-US" altLang="zh-CN" baseline="0" dirty="0" err="1" smtClean="0"/>
              <a:t>Oracle+Block</a:t>
            </a:r>
            <a:r>
              <a:rPr lang="en-US" altLang="zh-CN" baseline="0" dirty="0" smtClean="0"/>
              <a:t> outperforms </a:t>
            </a:r>
            <a:r>
              <a:rPr lang="en-US" altLang="zh-CN" baseline="0" dirty="0" err="1" smtClean="0"/>
              <a:t>Charm+Block</a:t>
            </a:r>
            <a:r>
              <a:rPr lang="en-US" altLang="zh-CN" baseline="0" dirty="0" smtClean="0"/>
              <a:t>, let’s take a deeper look at their </a:t>
            </a:r>
            <a:r>
              <a:rPr lang="en-US" altLang="zh-CN" baseline="0" dirty="0" err="1" smtClean="0"/>
              <a:t>bitrate</a:t>
            </a:r>
            <a:r>
              <a:rPr lang="en-US" altLang="zh-CN" baseline="0" dirty="0" smtClean="0"/>
              <a:t> selection decisions. The right graph zooms into the bitrate</a:t>
            </a:r>
            <a:r>
              <a:rPr lang="zh-CN" altLang="zh-CN" baseline="0" dirty="0" smtClean="0"/>
              <a:t>s</a:t>
            </a:r>
            <a:r>
              <a:rPr lang="en-US" altLang="zh-CN" baseline="0" dirty="0" smtClean="0"/>
              <a:t> over the course of one block transmission. </a:t>
            </a:r>
            <a:r>
              <a:rPr lang="en-US" altLang="zh-CN" baseline="0" dirty="0" err="1" smtClean="0"/>
              <a:t>Charm+Block</a:t>
            </a:r>
            <a:r>
              <a:rPr lang="en-US" altLang="zh-CN" baseline="0" dirty="0" smtClean="0"/>
              <a:t> assumes all packets </a:t>
            </a:r>
            <a:r>
              <a:rPr lang="zh-CN" altLang="zh-CN" baseline="0" dirty="0" smtClean="0"/>
              <a:t>i</a:t>
            </a:r>
            <a:r>
              <a:rPr lang="en-US" altLang="zh-CN" baseline="0" dirty="0" err="1" smtClean="0"/>
              <a:t>n</a:t>
            </a:r>
            <a:r>
              <a:rPr lang="en-US" altLang="zh-CN" baseline="0" dirty="0" smtClean="0"/>
              <a:t> a block experience the same channel and thus are sent at the same </a:t>
            </a:r>
            <a:r>
              <a:rPr lang="en-US" altLang="zh-CN" baseline="0" dirty="0" err="1" smtClean="0"/>
              <a:t>bitrate</a:t>
            </a:r>
            <a:r>
              <a:rPr lang="en-US" altLang="zh-CN" baseline="0" dirty="0" smtClean="0"/>
              <a:t>, </a:t>
            </a:r>
            <a:r>
              <a:rPr lang="zh-CN" altLang="zh-CN" baseline="0" dirty="0" smtClean="0"/>
              <a:t>t</a:t>
            </a:r>
            <a:r>
              <a:rPr lang="en-US" altLang="zh-CN" baseline="0" dirty="0" err="1" smtClean="0"/>
              <a:t>herefore</a:t>
            </a:r>
            <a:r>
              <a:rPr lang="en-US" altLang="zh-CN" baseline="0" dirty="0" smtClean="0"/>
              <a:t> </a:t>
            </a:r>
            <a:r>
              <a:rPr lang="zh-CN" altLang="zh-CN" baseline="0" dirty="0" smtClean="0"/>
              <a:t>i</a:t>
            </a:r>
            <a:r>
              <a:rPr lang="en-US" altLang="zh-CN" baseline="0" dirty="0" err="1" smtClean="0"/>
              <a:t>t</a:t>
            </a:r>
            <a:r>
              <a:rPr lang="en-US" altLang="zh-CN" baseline="0" dirty="0" smtClean="0"/>
              <a:t> </a:t>
            </a:r>
            <a:r>
              <a:rPr lang="zh-CN" altLang="zh-CN" baseline="0" dirty="0" smtClean="0"/>
              <a:t>f</a:t>
            </a:r>
            <a:r>
              <a:rPr lang="en-US" altLang="zh-CN" baseline="0" dirty="0" smtClean="0"/>
              <a:t>ails to </a:t>
            </a:r>
            <a:r>
              <a:rPr lang="zh-CN" altLang="zh-CN" baseline="0" dirty="0" smtClean="0"/>
              <a:t>r</a:t>
            </a:r>
            <a:r>
              <a:rPr lang="en-US" altLang="zh-CN" baseline="0" dirty="0" err="1" smtClean="0"/>
              <a:t>espond</a:t>
            </a:r>
            <a:r>
              <a:rPr lang="en-US" altLang="zh-CN" baseline="0" dirty="0" smtClean="0"/>
              <a:t> to intra-block </a:t>
            </a:r>
            <a:r>
              <a:rPr lang="zh-CN" altLang="zh-CN" baseline="0" dirty="0" smtClean="0"/>
              <a:t>v</a:t>
            </a:r>
            <a:r>
              <a:rPr lang="en-US" altLang="zh-CN" baseline="0" dirty="0" err="1" smtClean="0"/>
              <a:t>ariation</a:t>
            </a:r>
            <a:r>
              <a:rPr lang="en-US" altLang="zh-CN" baseline="0" dirty="0" smtClean="0"/>
              <a:t>. In contrast</a:t>
            </a:r>
            <a:r>
              <a:rPr lang="en-US" altLang="zh-CN" b="0" i="0" baseline="0" dirty="0" smtClean="0"/>
              <a:t>, </a:t>
            </a:r>
            <a:r>
              <a:rPr lang="en-US" altLang="zh-CN" b="0" i="0" baseline="0" dirty="0" err="1" smtClean="0"/>
              <a:t>Oracle+Block</a:t>
            </a:r>
            <a:r>
              <a:rPr lang="en-US" altLang="zh-CN" b="0" i="0" baseline="0" dirty="0" smtClean="0"/>
              <a:t> selects different bitrates within a block as it has prior knowledge about future channel conditions.</a:t>
            </a:r>
          </a:p>
          <a:p>
            <a:pPr eaLnBrk="1" hangingPunct="1"/>
            <a:endParaRPr lang="en-US" b="0" i="0" baseline="0" dirty="0" smtClean="0"/>
          </a:p>
          <a:p>
            <a:pPr eaLnBrk="1" hangingPunct="1"/>
            <a:r>
              <a:rPr lang="en-US" b="1" i="0" baseline="0" dirty="0" smtClean="0"/>
              <a:t>Although </a:t>
            </a:r>
            <a:r>
              <a:rPr lang="en-US" b="1" i="0" baseline="0" dirty="0" err="1" smtClean="0"/>
              <a:t>Oracle+Block</a:t>
            </a:r>
            <a:r>
              <a:rPr lang="en-US" b="1" i="0" baseline="0" dirty="0" smtClean="0"/>
              <a:t> is not a</a:t>
            </a:r>
            <a:r>
              <a:rPr lang="en-US" altLang="zh-CN" b="1" i="0" baseline="0" dirty="0" smtClean="0"/>
              <a:t>c</a:t>
            </a:r>
            <a:r>
              <a:rPr lang="en-US" b="1" i="0" baseline="0" dirty="0" smtClean="0"/>
              <a:t>hievable in practice, we ask the question "how can we come close to it"?</a:t>
            </a:r>
            <a:endParaRPr lang="en-US" altLang="zh-CN" b="1" baseline="0"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EFBF69FA-0DB5-2B41-8588-89CD21B7CB44}" type="slidenum">
              <a:rPr lang="en-US"/>
              <a:pPr/>
              <a:t>8</a:t>
            </a:fld>
            <a:endParaRPr lang="en-US"/>
          </a:p>
        </p:txBody>
      </p:sp>
      <p:sp>
        <p:nvSpPr>
          <p:cNvPr id="31747" name="Rectangle 2"/>
          <p:cNvSpPr>
            <a:spLocks noGrp="1" noRot="1" noChangeAspect="1" noChangeArrowheads="1"/>
          </p:cNvSpPr>
          <p:nvPr>
            <p:ph type="sldImg"/>
          </p:nvPr>
        </p:nvSpPr>
        <p:spPr>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ltLang="zh-CN" baseline="0" dirty="0" smtClean="0"/>
              <a:t>The</a:t>
            </a:r>
            <a:r>
              <a:rPr lang="en-US" altLang="zh-CN" dirty="0" smtClean="0"/>
              <a:t> </a:t>
            </a:r>
            <a:r>
              <a:rPr lang="zh-CN" altLang="zh-CN" dirty="0" smtClean="0"/>
              <a:t>a</a:t>
            </a:r>
            <a:r>
              <a:rPr lang="en-US" altLang="zh-CN" dirty="0" err="1" smtClean="0"/>
              <a:t>nswer</a:t>
            </a:r>
            <a:r>
              <a:rPr lang="en-US" altLang="zh-CN" baseline="0" dirty="0" smtClean="0"/>
              <a:t> is </a:t>
            </a:r>
            <a:r>
              <a:rPr lang="en-US" altLang="zh-CN" baseline="0" dirty="0" err="1" smtClean="0"/>
              <a:t>BlockRate</a:t>
            </a:r>
            <a:r>
              <a:rPr lang="en-US" altLang="zh-CN" baseline="0" dirty="0" smtClean="0"/>
              <a:t>, a </a:t>
            </a:r>
            <a:r>
              <a:rPr lang="en-US" altLang="zh-CN" baseline="0" dirty="0" err="1" smtClean="0"/>
              <a:t>bitrate</a:t>
            </a:r>
            <a:r>
              <a:rPr lang="en-US" altLang="zh-CN" baseline="0" dirty="0" smtClean="0"/>
              <a:t> control </a:t>
            </a:r>
            <a:r>
              <a:rPr lang="zh-CN" altLang="zh-CN" baseline="0" dirty="0" smtClean="0"/>
              <a:t>p</a:t>
            </a:r>
            <a:r>
              <a:rPr lang="en-US" altLang="zh-CN" baseline="0" dirty="0" err="1" smtClean="0"/>
              <a:t>rotocol</a:t>
            </a:r>
            <a:r>
              <a:rPr lang="en-US" altLang="zh-CN" baseline="0" dirty="0" smtClean="0"/>
              <a:t> optimized for blocks. </a:t>
            </a:r>
            <a:endParaRPr lang="en-US" baseline="0"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FDE000BA-30DB-D840-B5C1-E1904430DFCC}" type="slidenum">
              <a:rPr lang="en-US"/>
              <a:pPr/>
              <a:t>9</a:t>
            </a:fld>
            <a:endParaRPr lang="en-US"/>
          </a:p>
        </p:txBody>
      </p:sp>
      <p:sp>
        <p:nvSpPr>
          <p:cNvPr id="41987" name="Rectangle 2"/>
          <p:cNvSpPr>
            <a:spLocks noGrp="1" noRot="1" noChangeAspect="1" noChangeArrowheads="1"/>
          </p:cNvSpPr>
          <p:nvPr>
            <p:ph type="sldImg"/>
          </p:nvPr>
        </p:nvSpPr>
        <p:spPr>
          <a:solidFill>
            <a:srgbClr val="FFFFFF"/>
          </a:solidFill>
          <a:ln/>
        </p:spPr>
      </p:sp>
      <p:sp>
        <p:nvSpPr>
          <p:cNvPr id="41988"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b="0" i="0" baseline="0" dirty="0" smtClean="0"/>
              <a:t>T</a:t>
            </a:r>
            <a:r>
              <a:rPr lang="en-US" altLang="zh-CN" b="0" i="0" baseline="0" dirty="0" smtClean="0"/>
              <a:t>he key insight in </a:t>
            </a:r>
            <a:r>
              <a:rPr lang="en-US" altLang="zh-CN" b="0" i="0" baseline="0" dirty="0" err="1" smtClean="0"/>
              <a:t>BlockRate</a:t>
            </a:r>
            <a:r>
              <a:rPr lang="en-US" altLang="zh-CN" b="0" i="0" baseline="0" dirty="0" smtClean="0"/>
              <a:t> is </a:t>
            </a:r>
            <a:r>
              <a:rPr lang="en-US" b="0" i="0" baseline="0" dirty="0" smtClean="0"/>
              <a:t>anticipatory </a:t>
            </a:r>
            <a:r>
              <a:rPr lang="en-US" b="0" i="0" baseline="0" dirty="0" err="1" smtClean="0"/>
              <a:t>bitrate</a:t>
            </a:r>
            <a:r>
              <a:rPr lang="en-US" b="0" i="0" baseline="0" dirty="0" smtClean="0"/>
              <a:t> control, i.e., select multiple bitrates that are predictive of future channel conditions. </a:t>
            </a:r>
            <a:r>
              <a:rPr lang="en-US" b="1" i="0" baseline="0" dirty="0" smtClean="0"/>
              <a:t>T</a:t>
            </a:r>
            <a:r>
              <a:rPr lang="en-US" altLang="zh-CN" b="1" i="0" baseline="0" dirty="0" smtClean="0"/>
              <a:t>o appreciate,</a:t>
            </a:r>
            <a:r>
              <a:rPr lang="en-US" altLang="zh-CN" b="0" i="0" baseline="0" dirty="0" smtClean="0"/>
              <a:t> here is </a:t>
            </a:r>
            <a:r>
              <a:rPr lang="en-US" b="0" i="0" baseline="0" dirty="0" smtClean="0"/>
              <a:t>why anticipatory </a:t>
            </a:r>
            <a:r>
              <a:rPr lang="en-US" b="0" i="0" baseline="0" dirty="0" err="1" smtClean="0"/>
              <a:t>bitrate</a:t>
            </a:r>
            <a:r>
              <a:rPr lang="en-US" b="0" i="0" baseline="0" dirty="0" smtClean="0"/>
              <a:t> control can reduce overhead without compromising responsiveness compared to traditional packet-based </a:t>
            </a:r>
            <a:r>
              <a:rPr lang="en-US" b="0" i="0" baseline="0" dirty="0" err="1" smtClean="0"/>
              <a:t>bitrate</a:t>
            </a:r>
            <a:r>
              <a:rPr lang="en-US" b="0" i="0" baseline="0" dirty="0" smtClean="0"/>
              <a:t> control.</a:t>
            </a:r>
          </a:p>
          <a:p>
            <a:pPr eaLnBrk="1" hangingPunct="1"/>
            <a:endParaRPr lang="en-US" b="0" i="0"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0" i="0" baseline="0" dirty="0" smtClean="0"/>
              <a:t>Packet-based bitrate control schemes, as shown on the left, implicitly assume </a:t>
            </a:r>
            <a:r>
              <a:rPr lang="en-US" altLang="zh-CN" b="0" i="0" baseline="0" dirty="0" smtClean="0"/>
              <a:t>that channel conditions </a:t>
            </a:r>
            <a:r>
              <a:rPr lang="zh-CN" altLang="zh-CN" b="0" i="0" baseline="0" dirty="0" smtClean="0"/>
              <a:t>d</a:t>
            </a:r>
            <a:r>
              <a:rPr lang="en-US" altLang="zh-CN" b="0" i="0" baseline="0" dirty="0" err="1" smtClean="0"/>
              <a:t>o</a:t>
            </a:r>
            <a:r>
              <a:rPr lang="en-US" altLang="zh-CN" b="0" i="0" baseline="0" dirty="0" smtClean="0"/>
              <a:t> not change </a:t>
            </a:r>
            <a:r>
              <a:rPr lang="zh-CN" altLang="zh-CN" b="0" i="0" baseline="0" dirty="0" smtClean="0"/>
              <a:t>s</a:t>
            </a:r>
            <a:r>
              <a:rPr lang="en-US" altLang="zh-CN" b="0" i="0" baseline="0" dirty="0" err="1" smtClean="0"/>
              <a:t>ignificantly</a:t>
            </a:r>
            <a:r>
              <a:rPr lang="en-US" altLang="zh-CN" b="0" i="0" baseline="0" dirty="0" smtClean="0"/>
              <a:t> over one packet or two, thus </a:t>
            </a:r>
            <a:r>
              <a:rPr lang="en-US" b="0" i="0" baseline="0" dirty="0" smtClean="0"/>
              <a:t>the channel predicted for the next packet is the same as that experienced by the most recent packet. For example, </a:t>
            </a:r>
            <a:r>
              <a:rPr lang="en-US" altLang="zh-CN" b="0" i="0" baseline="0" dirty="0" smtClean="0"/>
              <a:t>if the feedback for a packet sent at 6Mbps indicates that the </a:t>
            </a:r>
            <a:r>
              <a:rPr lang="zh-CN" altLang="zh-CN" b="0" i="0" baseline="0" dirty="0" smtClean="0"/>
              <a:t>c</a:t>
            </a:r>
            <a:r>
              <a:rPr lang="en-US" altLang="zh-CN" b="0" i="0" baseline="0" dirty="0" err="1" smtClean="0"/>
              <a:t>hannel</a:t>
            </a:r>
            <a:r>
              <a:rPr lang="en-US" altLang="zh-CN" b="0" i="0" baseline="0" dirty="0" smtClean="0"/>
              <a:t> has improved, the sender will assume the channel is going to remain </a:t>
            </a:r>
            <a:r>
              <a:rPr lang="zh-CN" altLang="zh-CN" b="0" i="0" baseline="0" dirty="0" smtClean="0"/>
              <a:t>g</a:t>
            </a:r>
            <a:r>
              <a:rPr lang="en-US" altLang="zh-CN" b="0" i="0" baseline="0" dirty="0" err="1" smtClean="0"/>
              <a:t>ood</a:t>
            </a:r>
            <a:r>
              <a:rPr lang="en-US" altLang="zh-CN" b="0" i="0" baseline="0" dirty="0" smtClean="0"/>
              <a:t> in the near future and might send the next packet at a </a:t>
            </a:r>
            <a:r>
              <a:rPr lang="zh-CN" altLang="zh-CN" b="0" i="0" baseline="0" dirty="0" smtClean="0"/>
              <a:t>h</a:t>
            </a:r>
            <a:r>
              <a:rPr lang="en-US" altLang="zh-CN" b="0" i="0" baseline="0" dirty="0" err="1" smtClean="0"/>
              <a:t>igher</a:t>
            </a:r>
            <a:r>
              <a:rPr lang="en-US" altLang="zh-CN" b="0" i="0" baseline="0" dirty="0" smtClean="0"/>
              <a:t> bitrate of 12Mbps. </a:t>
            </a:r>
          </a:p>
          <a:p>
            <a:pPr eaLnBrk="1" hangingPunct="1"/>
            <a:endParaRPr lang="en-US" b="0" i="0" dirty="0" smtClean="0"/>
          </a:p>
          <a:p>
            <a:pPr eaLnBrk="1" hangingPunct="1"/>
            <a:r>
              <a:rPr lang="en-US" b="0" i="0" dirty="0" smtClean="0"/>
              <a:t>In</a:t>
            </a:r>
            <a:r>
              <a:rPr lang="en-US" b="0" i="0" baseline="0" dirty="0" smtClean="0"/>
              <a:t> contrast</a:t>
            </a:r>
            <a:r>
              <a:rPr lang="en-US" b="0" i="0" dirty="0" smtClean="0"/>
              <a:t>, block transmissions</a:t>
            </a:r>
            <a:r>
              <a:rPr lang="en-US" b="0" i="0" baseline="0" dirty="0" smtClean="0"/>
              <a:t> by design get only infrequent </a:t>
            </a:r>
            <a:r>
              <a:rPr lang="en-US" altLang="zh-CN" b="0" i="0" baseline="0" dirty="0" smtClean="0"/>
              <a:t>channel </a:t>
            </a:r>
            <a:r>
              <a:rPr lang="en-US" b="0" i="0" baseline="0" dirty="0" smtClean="0"/>
              <a:t>feedback. A</a:t>
            </a:r>
            <a:r>
              <a:rPr lang="en-US" altLang="zh-CN" b="0" i="0" baseline="0" dirty="0" smtClean="0"/>
              <a:t>s shown in the example </a:t>
            </a:r>
            <a:r>
              <a:rPr lang="en-US" b="0" i="0" dirty="0" smtClean="0"/>
              <a:t>on the right</a:t>
            </a:r>
            <a:r>
              <a:rPr lang="en-US" b="0" i="0" baseline="0" dirty="0" smtClean="0"/>
              <a:t>, </a:t>
            </a:r>
            <a:r>
              <a:rPr lang="zh-CN" altLang="zh-CN" dirty="0" smtClean="0"/>
              <a:t>w</a:t>
            </a:r>
            <a:r>
              <a:rPr lang="en-US" altLang="zh-CN" dirty="0" err="1" smtClean="0"/>
              <a:t>ithout</a:t>
            </a:r>
            <a:r>
              <a:rPr lang="en-US" altLang="zh-CN" dirty="0" smtClean="0"/>
              <a:t> any </a:t>
            </a:r>
            <a:r>
              <a:rPr lang="zh-CN" altLang="zh-CN" dirty="0" smtClean="0"/>
              <a:t>ad</a:t>
            </a:r>
            <a:r>
              <a:rPr lang="en-US" altLang="zh-CN" dirty="0" err="1" smtClean="0"/>
              <a:t>ditional</a:t>
            </a:r>
            <a:r>
              <a:rPr lang="en-US" altLang="zh-CN" dirty="0" smtClean="0"/>
              <a:t> feedback, </a:t>
            </a:r>
            <a:r>
              <a:rPr lang="en-US" altLang="zh-CN" b="0" i="0" baseline="0" dirty="0" smtClean="0"/>
              <a:t>the sender must be able to predict that the channel will</a:t>
            </a:r>
            <a:r>
              <a:rPr lang="en-US" altLang="zh-CN" b="0" i="0" dirty="0" smtClean="0"/>
              <a:t> get better or worse</a:t>
            </a:r>
            <a:r>
              <a:rPr lang="en-US" altLang="zh-CN" b="0" i="0" baseline="0" dirty="0" smtClean="0"/>
              <a:t> over the course of a block transmission and increase or decrease bitrates accordingly for corresponding packets. How would it do it?</a:t>
            </a:r>
            <a:r>
              <a:rPr lang="en-US" altLang="zh-CN" b="0" i="0" baseline="0" dirty="0" smtClean="0"/>
              <a:t> </a:t>
            </a:r>
            <a:endParaRPr lang="en-US" b="0" i="0" baseline="0"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9491A96F-8A71-B041-9258-8434079833F3}" type="slidenum">
              <a:rPr lang="en-US"/>
              <a:pPr/>
              <a:t>10</a:t>
            </a:fld>
            <a:endParaRPr lang="en-US"/>
          </a:p>
        </p:txBody>
      </p:sp>
      <p:sp>
        <p:nvSpPr>
          <p:cNvPr id="44035" name="Rectangle 2"/>
          <p:cNvSpPr>
            <a:spLocks noGrp="1" noRot="1" noChangeAspect="1" noChangeArrowheads="1"/>
          </p:cNvSpPr>
          <p:nvPr>
            <p:ph type="sldImg"/>
          </p:nvPr>
        </p:nvSpPr>
        <p:spPr>
          <a:solidFill>
            <a:srgbClr val="FFFFFF"/>
          </a:solidFill>
          <a:ln/>
        </p:spPr>
      </p:sp>
      <p:sp>
        <p:nvSpPr>
          <p:cNvPr id="44036"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baseline="0" dirty="0" err="1" smtClean="0"/>
              <a:t>BlockRate</a:t>
            </a:r>
            <a:r>
              <a:rPr lang="en-US" baseline="0" dirty="0" smtClean="0"/>
              <a:t> </a:t>
            </a:r>
            <a:r>
              <a:rPr lang="en-US" altLang="zh-CN" baseline="0" dirty="0" smtClean="0"/>
              <a:t>predicts future channel changes in terms of packet </a:t>
            </a:r>
            <a:r>
              <a:rPr lang="en-US" altLang="zh-CN" baseline="0" dirty="0" err="1" smtClean="0"/>
              <a:t>SNRs</a:t>
            </a:r>
            <a:r>
              <a:rPr lang="en-US" altLang="zh-CN" baseline="0" dirty="0" smtClean="0"/>
              <a:t> using </a:t>
            </a:r>
            <a:r>
              <a:rPr lang="en-US" baseline="0" dirty="0" smtClean="0"/>
              <a:t>two simpl</a:t>
            </a:r>
            <a:r>
              <a:rPr lang="en-US" altLang="zh-CN" baseline="0" dirty="0" smtClean="0"/>
              <a:t>e prediction</a:t>
            </a:r>
            <a:r>
              <a:rPr lang="en-US" baseline="0" dirty="0" smtClean="0"/>
              <a:t> </a:t>
            </a:r>
            <a:r>
              <a:rPr lang="en-US" altLang="zh-CN" baseline="0" dirty="0" smtClean="0"/>
              <a:t>models</a:t>
            </a:r>
            <a:r>
              <a:rPr lang="en-US" baseline="0" dirty="0" smtClean="0"/>
              <a:t>. The first is a linear regression model invoked in slow-changing environments such as in static or pedestrian mobility scenarios. </a:t>
            </a:r>
          </a:p>
          <a:p>
            <a:pPr eaLnBrk="1" hangingPunct="1"/>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To illustrate, consider the graph showing the packet </a:t>
            </a:r>
            <a:r>
              <a:rPr lang="en-US" baseline="0" dirty="0" err="1" smtClean="0"/>
              <a:t>SNRs</a:t>
            </a:r>
            <a:r>
              <a:rPr lang="en-US" baseline="0" dirty="0" smtClean="0"/>
              <a:t> from one block to the </a:t>
            </a:r>
            <a:r>
              <a:rPr lang="en-US" altLang="zh-CN" baseline="0" dirty="0" smtClean="0"/>
              <a:t>other where one laptop </a:t>
            </a:r>
            <a:r>
              <a:rPr lang="en-US" baseline="0" dirty="0" smtClean="0"/>
              <a:t>moved towards the other at walking speed.</a:t>
            </a:r>
            <a:r>
              <a:rPr lang="en-US" altLang="zh-CN" baseline="0" dirty="0" smtClean="0"/>
              <a:t> </a:t>
            </a:r>
            <a:r>
              <a:rPr lang="en-US" baseline="0" dirty="0" smtClean="0"/>
              <a:t> The Y axis is the packet </a:t>
            </a:r>
            <a:r>
              <a:rPr lang="en-US" baseline="0" dirty="0" err="1" smtClean="0"/>
              <a:t>SNRs</a:t>
            </a:r>
            <a:r>
              <a:rPr lang="en-US" baseline="0" dirty="0" smtClean="0"/>
              <a:t> in dB and the X axis is the time in seconds. P</a:t>
            </a:r>
            <a:r>
              <a:rPr lang="en-US" altLang="zh-CN" baseline="0" dirty="0" smtClean="0"/>
              <a:t>acket </a:t>
            </a:r>
            <a:r>
              <a:rPr lang="en-US" baseline="0" dirty="0" err="1" smtClean="0"/>
              <a:t>SNRs</a:t>
            </a:r>
            <a:r>
              <a:rPr lang="en-US" baseline="0" dirty="0" smtClean="0"/>
              <a:t> </a:t>
            </a:r>
            <a:r>
              <a:rPr lang="en-US" altLang="zh-CN" baseline="0" dirty="0" smtClean="0"/>
              <a:t>have</a:t>
            </a:r>
            <a:r>
              <a:rPr lang="en-US" baseline="0" dirty="0" smtClean="0"/>
              <a:t> a weak upward trend even though the instantaneous values show some variation. B</a:t>
            </a:r>
            <a:r>
              <a:rPr lang="en-US" altLang="zh-CN" baseline="0" dirty="0" smtClean="0"/>
              <a:t>ased on these SNR </a:t>
            </a:r>
            <a:r>
              <a:rPr lang="zh-CN" altLang="zh-CN" baseline="0" dirty="0" smtClean="0"/>
              <a:t>v</a:t>
            </a:r>
            <a:r>
              <a:rPr lang="en-US" altLang="zh-CN" baseline="0" dirty="0" err="1" smtClean="0"/>
              <a:t>alues</a:t>
            </a:r>
            <a:r>
              <a:rPr lang="en-US" altLang="zh-CN" baseline="0" dirty="0" smtClean="0"/>
              <a:t>,</a:t>
            </a:r>
            <a:r>
              <a:rPr lang="en-US" baseline="0" dirty="0" smtClean="0"/>
              <a:t> </a:t>
            </a:r>
            <a:r>
              <a:rPr lang="en-US" altLang="zh-CN" baseline="0" dirty="0" smtClean="0"/>
              <a:t>t</a:t>
            </a:r>
            <a:r>
              <a:rPr lang="en-US" baseline="0" dirty="0" smtClean="0"/>
              <a:t>he linear regression model estimates the regression line for </a:t>
            </a:r>
            <a:r>
              <a:rPr lang="en-US" altLang="zh-CN" baseline="0" dirty="0" smtClean="0"/>
              <a:t>one </a:t>
            </a:r>
            <a:r>
              <a:rPr lang="en-US" baseline="0" dirty="0" smtClean="0"/>
              <a:t>block as the </a:t>
            </a:r>
            <a:r>
              <a:rPr lang="en-US" altLang="zh-CN" baseline="0" dirty="0" smtClean="0"/>
              <a:t>one</a:t>
            </a:r>
            <a:r>
              <a:rPr lang="en-US" baseline="0" dirty="0" smtClean="0"/>
              <a:t> indicated by the black line, and extends the line to predict the SNR trend of the next block as shown in the red </a:t>
            </a:r>
            <a:r>
              <a:rPr lang="zh-CN" altLang="zh-CN" baseline="0" dirty="0" smtClean="0"/>
              <a:t>l</a:t>
            </a:r>
            <a:r>
              <a:rPr lang="en-US" altLang="zh-CN" baseline="0" dirty="0" err="1" smtClean="0"/>
              <a:t>ine</a:t>
            </a:r>
            <a:r>
              <a:rPr lang="en-US" altLang="zh-CN" baseline="0" dirty="0" smtClean="0"/>
              <a:t>. In the pedestrian </a:t>
            </a:r>
            <a:r>
              <a:rPr lang="zh-CN" altLang="zh-CN" baseline="0" dirty="0" smtClean="0"/>
              <a:t>m</a:t>
            </a:r>
            <a:r>
              <a:rPr lang="en-US" altLang="zh-CN" baseline="0" dirty="0" err="1" smtClean="0"/>
              <a:t>obility</a:t>
            </a:r>
            <a:r>
              <a:rPr lang="en-US" altLang="zh-CN" baseline="0" dirty="0" smtClean="0"/>
              <a:t> scenario, </a:t>
            </a:r>
            <a:r>
              <a:rPr lang="en-US" baseline="0" dirty="0" smtClean="0"/>
              <a:t>the </a:t>
            </a:r>
            <a:r>
              <a:rPr lang="en-US" altLang="zh-CN" baseline="0" dirty="0" smtClean="0"/>
              <a:t>linear regression</a:t>
            </a:r>
            <a:r>
              <a:rPr lang="en-US" baseline="0" dirty="0" smtClean="0"/>
              <a:t> model </a:t>
            </a:r>
            <a:r>
              <a:rPr lang="en-US" altLang="zh-CN" baseline="0" dirty="0" smtClean="0"/>
              <a:t>effectively </a:t>
            </a:r>
            <a:r>
              <a:rPr lang="en-US" baseline="0" dirty="0" smtClean="0"/>
              <a:t>predicts the SNR trend well.</a:t>
            </a:r>
          </a:p>
          <a:p>
            <a:pPr eaLnBrk="1" hangingPunct="1"/>
            <a:endParaRPr lang="en-US" baseline="0" dirty="0" smtClean="0"/>
          </a:p>
          <a:p>
            <a:pPr eaLnBrk="1" hangingPunct="1"/>
            <a:r>
              <a:rPr lang="en-US" baseline="0" dirty="0" smtClean="0"/>
              <a:t>The model also extends to </a:t>
            </a:r>
            <a:r>
              <a:rPr lang="en-US" altLang="zh-CN" baseline="0" dirty="0" smtClean="0"/>
              <a:t>static </a:t>
            </a:r>
            <a:r>
              <a:rPr lang="en-US" baseline="0" dirty="0" smtClean="0"/>
              <a:t>scenarios </a:t>
            </a:r>
            <a:r>
              <a:rPr lang="en-US" altLang="zh-CN" baseline="0" dirty="0" smtClean="0"/>
              <a:t>where the average SNR remains nearly constant as shown in the graph</a:t>
            </a:r>
            <a:r>
              <a:rPr lang="en-US" altLang="zh-CN" baseline="0" dirty="0" smtClean="0"/>
              <a:t>.</a:t>
            </a:r>
            <a:endParaRPr lang="en-US" altLang="zh-CN" baseline="0"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CD362950-458F-B748-ABE5-B76827157CB8}" type="slidenum">
              <a:rPr lang="en-US"/>
              <a:pPr/>
              <a:t>11</a:t>
            </a:fld>
            <a:endParaRPr lang="en-US"/>
          </a:p>
        </p:txBody>
      </p:sp>
      <p:sp>
        <p:nvSpPr>
          <p:cNvPr id="46083" name="Rectangle 2"/>
          <p:cNvSpPr>
            <a:spLocks noGrp="1" noRot="1" noChangeAspect="1" noChangeArrowheads="1"/>
          </p:cNvSpPr>
          <p:nvPr>
            <p:ph type="sldImg"/>
          </p:nvPr>
        </p:nvSpPr>
        <p:spPr>
          <a:solidFill>
            <a:srgbClr val="FFFFFF"/>
          </a:solidFill>
          <a:ln/>
        </p:spPr>
      </p:sp>
      <p:sp>
        <p:nvSpPr>
          <p:cNvPr id="46084"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dirty="0" smtClean="0"/>
              <a:t>Although</a:t>
            </a:r>
            <a:r>
              <a:rPr lang="en-US" baseline="0" dirty="0" smtClean="0"/>
              <a:t> the linear regression line works well </a:t>
            </a:r>
            <a:r>
              <a:rPr lang="zh-CN" altLang="zh-CN" baseline="0" dirty="0" smtClean="0"/>
              <a:t>i</a:t>
            </a:r>
            <a:r>
              <a:rPr lang="en-US" altLang="zh-CN" baseline="0" dirty="0" err="1" smtClean="0"/>
              <a:t>n</a:t>
            </a:r>
            <a:r>
              <a:rPr lang="en-US" altLang="zh-CN" baseline="0" dirty="0" smtClean="0"/>
              <a:t> the previous slow-changing </a:t>
            </a:r>
            <a:r>
              <a:rPr lang="zh-CN" altLang="zh-CN" baseline="0" dirty="0" smtClean="0"/>
              <a:t>e</a:t>
            </a:r>
            <a:r>
              <a:rPr lang="en-US" altLang="zh-CN" baseline="0" dirty="0" err="1" smtClean="0"/>
              <a:t>nvironments</a:t>
            </a:r>
            <a:r>
              <a:rPr lang="en-US" baseline="0" dirty="0" smtClean="0"/>
              <a:t>, it works poorly in </a:t>
            </a:r>
            <a:r>
              <a:rPr lang="en-US" altLang="zh-CN" baseline="0" dirty="0" smtClean="0"/>
              <a:t>fast-changing environments </a:t>
            </a:r>
            <a:r>
              <a:rPr lang="en-US" baseline="0" dirty="0" smtClean="0"/>
              <a:t>where SNR changes rapidly. For example, the bottom graph shows the packet SNRs </a:t>
            </a:r>
            <a:r>
              <a:rPr lang="en-US" altLang="zh-CN" baseline="0" dirty="0" smtClean="0"/>
              <a:t>across two blocks</a:t>
            </a:r>
            <a:r>
              <a:rPr lang="en-US" baseline="0" dirty="0" smtClean="0"/>
              <a:t> observed by a receiver kept in a car approaching an AP at 30mph. T</a:t>
            </a:r>
            <a:r>
              <a:rPr lang="en-US" altLang="zh-CN" baseline="0" dirty="0" smtClean="0"/>
              <a:t>he linear regression method deviates considerably from the actual </a:t>
            </a:r>
            <a:r>
              <a:rPr lang="en-US" altLang="zh-CN" baseline="0" dirty="0" err="1" smtClean="0"/>
              <a:t>SNRs</a:t>
            </a:r>
            <a:r>
              <a:rPr lang="en-US" altLang="zh-CN" baseline="0" dirty="0" smtClean="0"/>
              <a:t>.</a:t>
            </a:r>
            <a:endParaRPr lang="en-US" baseline="0" dirty="0" smtClean="0"/>
          </a:p>
          <a:p>
            <a:pPr eaLnBrk="1" hangingPunct="1"/>
            <a:endParaRPr lang="en-US" dirty="0" smtClean="0"/>
          </a:p>
          <a:p>
            <a:pPr eaLnBrk="1" hangingPunct="1"/>
            <a:r>
              <a:rPr lang="en-US" dirty="0" smtClean="0"/>
              <a:t>To</a:t>
            </a:r>
            <a:r>
              <a:rPr lang="en-US" baseline="0" dirty="0" smtClean="0"/>
              <a:t> address this problem, </a:t>
            </a:r>
            <a:r>
              <a:rPr lang="en-US" baseline="0" dirty="0" err="1" smtClean="0"/>
              <a:t>BlockRate</a:t>
            </a:r>
            <a:r>
              <a:rPr lang="en-US" baseline="0" dirty="0" smtClean="0"/>
              <a:t> adopts the wireless channel path loss model to model th</a:t>
            </a:r>
            <a:r>
              <a:rPr lang="en-US" altLang="zh-CN" baseline="0" dirty="0" smtClean="0"/>
              <a:t>is</a:t>
            </a:r>
            <a:r>
              <a:rPr lang="en-US" baseline="0" dirty="0" smtClean="0"/>
              <a:t> non-linear variation of </a:t>
            </a:r>
            <a:r>
              <a:rPr lang="en-US" baseline="0" dirty="0" err="1" smtClean="0"/>
              <a:t>SNRs</a:t>
            </a:r>
            <a:r>
              <a:rPr lang="en-US" baseline="0" dirty="0" smtClean="0"/>
              <a:t> over time. The model assumes that SNR </a:t>
            </a:r>
            <a:r>
              <a:rPr lang="en-US" altLang="zh-CN" baseline="0" dirty="0" smtClean="0"/>
              <a:t>has a</a:t>
            </a:r>
            <a:r>
              <a:rPr lang="en-US" baseline="0" dirty="0" smtClean="0"/>
              <a:t> logarithmic </a:t>
            </a:r>
            <a:r>
              <a:rPr lang="en-US" altLang="zh-CN" baseline="0" dirty="0" smtClean="0"/>
              <a:t>relationship </a:t>
            </a:r>
            <a:r>
              <a:rPr lang="en-US" baseline="0" dirty="0" smtClean="0"/>
              <a:t>with distance, </a:t>
            </a:r>
            <a:r>
              <a:rPr lang="zh-CN" altLang="zh-CN" baseline="0" dirty="0" smtClean="0"/>
              <a:t>s</a:t>
            </a:r>
            <a:r>
              <a:rPr lang="en-US" altLang="zh-CN" baseline="0" dirty="0" err="1" smtClean="0"/>
              <a:t>pecifically</a:t>
            </a:r>
            <a:r>
              <a:rPr lang="en-US" altLang="zh-CN" baseline="0" dirty="0" smtClean="0"/>
              <a:t>, the</a:t>
            </a:r>
            <a:r>
              <a:rPr lang="en-US" baseline="0" dirty="0" smtClean="0"/>
              <a:t> SNR at a certain distance </a:t>
            </a:r>
            <a:r>
              <a:rPr lang="en-US" baseline="0" dirty="0" err="1" smtClean="0"/>
              <a:t>d</a:t>
            </a:r>
            <a:r>
              <a:rPr lang="en-US" baseline="0" dirty="0" smtClean="0"/>
              <a:t>, </a:t>
            </a:r>
            <a:r>
              <a:rPr lang="en-US" altLang="zh-CN" baseline="0" dirty="0" smtClean="0"/>
              <a:t>is a function of</a:t>
            </a:r>
            <a:r>
              <a:rPr lang="en-US" baseline="0" dirty="0" smtClean="0"/>
              <a:t> the SNR at a reference distance d0, a path loss exponent alpha </a:t>
            </a:r>
            <a:r>
              <a:rPr lang="en-US" altLang="zh-CN" baseline="0" dirty="0" smtClean="0"/>
              <a:t>and the </a:t>
            </a:r>
            <a:r>
              <a:rPr lang="en-US" baseline="0" dirty="0" smtClean="0"/>
              <a:t>log of </a:t>
            </a:r>
            <a:r>
              <a:rPr lang="en-US" baseline="0" dirty="0" err="1" smtClean="0"/>
              <a:t>d</a:t>
            </a:r>
            <a:r>
              <a:rPr lang="en-US" baseline="0" dirty="0" smtClean="0"/>
              <a:t> over d0. The </a:t>
            </a:r>
            <a:r>
              <a:rPr lang="en-US" altLang="zh-CN" baseline="0" dirty="0" smtClean="0"/>
              <a:t>bottom graph </a:t>
            </a:r>
            <a:r>
              <a:rPr lang="en-US" baseline="0" dirty="0" smtClean="0"/>
              <a:t>shows that the path loss model indeed fits the SNR variations under vehicular mobility well.</a:t>
            </a:r>
          </a:p>
          <a:p>
            <a:pPr eaLnBrk="1" hangingPunct="1"/>
            <a:endParaRPr lang="en-US" baseline="0" dirty="0" smtClean="0"/>
          </a:p>
          <a:p>
            <a:pPr eaLnBrk="1" hangingPunct="1"/>
            <a:r>
              <a:rPr lang="en-US" baseline="0" dirty="0" smtClean="0"/>
              <a:t>T</a:t>
            </a:r>
            <a:r>
              <a:rPr lang="en-US" altLang="zh-CN" baseline="0" dirty="0" smtClean="0"/>
              <a:t>here is a caveat associated with this model. T</a:t>
            </a:r>
            <a:r>
              <a:rPr lang="en-US" dirty="0" smtClean="0"/>
              <a:t>he</a:t>
            </a:r>
            <a:r>
              <a:rPr lang="en-US" baseline="0" dirty="0" smtClean="0"/>
              <a:t> model needs to know the current distance </a:t>
            </a:r>
            <a:r>
              <a:rPr lang="en-US" baseline="0" dirty="0" err="1" smtClean="0"/>
              <a:t>d</a:t>
            </a:r>
            <a:r>
              <a:rPr lang="en-US" baseline="0" dirty="0" smtClean="0"/>
              <a:t> in order to predict the SNR in the near future. To this end, </a:t>
            </a:r>
            <a:r>
              <a:rPr lang="en-US" baseline="0" dirty="0" err="1" smtClean="0"/>
              <a:t>BlockRate’s</a:t>
            </a:r>
            <a:r>
              <a:rPr lang="en-US" baseline="0" dirty="0" smtClean="0"/>
              <a:t> current implementation relies on GPS devices that are commonly available on </a:t>
            </a:r>
            <a:r>
              <a:rPr lang="zh-CN" altLang="zh-CN" baseline="0" dirty="0" smtClean="0"/>
              <a:t>m</a:t>
            </a:r>
            <a:r>
              <a:rPr lang="en-US" altLang="zh-CN" baseline="0" dirty="0" err="1" smtClean="0"/>
              <a:t>obile</a:t>
            </a:r>
            <a:r>
              <a:rPr lang="en-US" altLang="zh-CN" baseline="0" dirty="0" smtClean="0"/>
              <a:t> devices </a:t>
            </a:r>
            <a:r>
              <a:rPr lang="en-US" baseline="0" dirty="0" smtClean="0"/>
              <a:t>today</a:t>
            </a:r>
            <a:r>
              <a:rPr lang="en-US" baseline="0" dirty="0" smtClean="0"/>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793B1453-DE77-E341-A53E-CD8DAEE42B99}" type="slidenum">
              <a:rPr lang="en-US"/>
              <a:pPr/>
              <a:t>12</a:t>
            </a:fld>
            <a:endParaRPr lang="en-US"/>
          </a:p>
        </p:txBody>
      </p:sp>
      <p:sp>
        <p:nvSpPr>
          <p:cNvPr id="48131" name="Rectangle 2"/>
          <p:cNvSpPr>
            <a:spLocks noGrp="1" noRot="1" noChangeAspect="1" noChangeArrowheads="1"/>
          </p:cNvSpPr>
          <p:nvPr>
            <p:ph type="sldImg"/>
          </p:nvPr>
        </p:nvSpPr>
        <p:spPr>
          <a:solidFill>
            <a:srgbClr val="FFFFFF"/>
          </a:solidFill>
          <a:ln/>
        </p:spPr>
      </p:sp>
      <p:sp>
        <p:nvSpPr>
          <p:cNvPr id="48132" name="Rectangle 3"/>
          <p:cNvSpPr>
            <a:spLocks noGrp="1" noChangeArrowheads="1"/>
          </p:cNvSpPr>
          <p:nvPr>
            <p:ph type="body" idx="1"/>
          </p:nvPr>
        </p:nvSpPr>
        <p:spPr>
          <a:solidFill>
            <a:srgbClr val="FFFFFF"/>
          </a:solidFill>
          <a:ln>
            <a:solidFill>
              <a:srgbClr val="000000"/>
            </a:solid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Based on these prediction models,  </a:t>
            </a:r>
            <a:r>
              <a:rPr lang="en-US" dirty="0" err="1" smtClean="0"/>
              <a:t>B</a:t>
            </a:r>
            <a:r>
              <a:rPr lang="en-US" altLang="zh-CN" dirty="0" err="1" smtClean="0"/>
              <a:t>lockRate</a:t>
            </a:r>
            <a:r>
              <a:rPr lang="en-US" altLang="zh-CN" dirty="0" smtClean="0"/>
              <a:t> selects bitrates in</a:t>
            </a:r>
            <a:r>
              <a:rPr lang="en-US" altLang="zh-CN" baseline="0" dirty="0" smtClean="0"/>
              <a:t> an anticipatory manner as follows. First, the prediction module determines if the environment is slow or fast changing and </a:t>
            </a:r>
            <a:r>
              <a:rPr lang="en-US" altLang="zh-CN" baseline="0" dirty="0" err="1" smtClean="0"/>
              <a:t>accordingl</a:t>
            </a:r>
            <a:r>
              <a:rPr lang="zh-CN" altLang="zh-CN" baseline="0" dirty="0" smtClean="0"/>
              <a:t>y</a:t>
            </a:r>
            <a:r>
              <a:rPr lang="en-US" altLang="zh-CN" baseline="0" dirty="0" smtClean="0"/>
              <a:t> picks the appropriate </a:t>
            </a:r>
            <a:r>
              <a:rPr lang="zh-CN" altLang="zh-CN" baseline="0" dirty="0" smtClean="0"/>
              <a:t>c</a:t>
            </a:r>
            <a:r>
              <a:rPr lang="en-US" altLang="zh-CN" baseline="0" dirty="0" err="1" smtClean="0"/>
              <a:t>hannel</a:t>
            </a:r>
            <a:r>
              <a:rPr lang="en-US" altLang="zh-CN" baseline="0" dirty="0" smtClean="0"/>
              <a:t> model to predict the SNR over the course of the next block. Second, </a:t>
            </a:r>
            <a:r>
              <a:rPr lang="en-US" altLang="zh-CN" baseline="0" dirty="0" err="1" smtClean="0"/>
              <a:t>BlockRate</a:t>
            </a:r>
            <a:r>
              <a:rPr lang="en-US" altLang="zh-CN" baseline="0" dirty="0" smtClean="0"/>
              <a:t> uses an SNR-</a:t>
            </a:r>
            <a:r>
              <a:rPr lang="en-US" altLang="zh-CN" baseline="0" dirty="0" err="1" smtClean="0"/>
              <a:t>bitrate</a:t>
            </a:r>
            <a:r>
              <a:rPr lang="en-US" altLang="zh-CN" baseline="0" dirty="0" smtClean="0"/>
              <a:t> table to determine the </a:t>
            </a:r>
            <a:r>
              <a:rPr lang="en-US" altLang="zh-CN" baseline="0" dirty="0" err="1" smtClean="0"/>
              <a:t>bitrate</a:t>
            </a:r>
            <a:r>
              <a:rPr lang="en-US" altLang="zh-CN" baseline="0" dirty="0" smtClean="0"/>
              <a:t> that </a:t>
            </a:r>
            <a:r>
              <a:rPr lang="zh-CN" altLang="zh-CN" baseline="0" dirty="0" smtClean="0"/>
              <a:t>m</a:t>
            </a:r>
            <a:r>
              <a:rPr lang="en-US" altLang="zh-CN" baseline="0" dirty="0" err="1" smtClean="0"/>
              <a:t>aximizes</a:t>
            </a:r>
            <a:r>
              <a:rPr lang="en-US" altLang="zh-CN" baseline="0" dirty="0" smtClean="0"/>
              <a:t> the </a:t>
            </a:r>
            <a:r>
              <a:rPr lang="en-US" altLang="zh-CN" baseline="0" dirty="0" err="1" smtClean="0"/>
              <a:t>goodput</a:t>
            </a:r>
            <a:r>
              <a:rPr lang="en-US" altLang="zh-CN" baseline="0" dirty="0" smtClean="0"/>
              <a:t> for that SNR. For example, as shown here, </a:t>
            </a:r>
            <a:r>
              <a:rPr lang="zh-CN" altLang="zh-CN" baseline="0" dirty="0" smtClean="0"/>
              <a:t>i</a:t>
            </a:r>
            <a:r>
              <a:rPr lang="en-US" altLang="zh-CN" baseline="0" dirty="0" err="1" smtClean="0"/>
              <a:t>f</a:t>
            </a:r>
            <a:r>
              <a:rPr lang="en-US" altLang="zh-CN" baseline="0" dirty="0" smtClean="0"/>
              <a:t> the predicted SNR increases from 30dB to 40dB, the sender will increase the </a:t>
            </a:r>
            <a:r>
              <a:rPr lang="en-US" altLang="zh-CN" baseline="0" dirty="0" err="1" smtClean="0"/>
              <a:t>bitrate</a:t>
            </a:r>
            <a:r>
              <a:rPr lang="en-US" altLang="zh-CN" baseline="0" dirty="0" smtClean="0"/>
              <a:t> from 6 to 12Mbps for the corresponding packets.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altLang="zh-CN"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793B1453-DE77-E341-A53E-CD8DAEE42B99}" type="slidenum">
              <a:rPr lang="en-US"/>
              <a:pPr/>
              <a:t>13</a:t>
            </a:fld>
            <a:endParaRPr lang="en-US"/>
          </a:p>
        </p:txBody>
      </p:sp>
      <p:sp>
        <p:nvSpPr>
          <p:cNvPr id="48131" name="Rectangle 2"/>
          <p:cNvSpPr>
            <a:spLocks noGrp="1" noRot="1" noChangeAspect="1" noChangeArrowheads="1"/>
          </p:cNvSpPr>
          <p:nvPr>
            <p:ph type="sldImg"/>
          </p:nvPr>
        </p:nvSpPr>
        <p:spPr>
          <a:solidFill>
            <a:srgbClr val="FFFFFF"/>
          </a:solidFill>
          <a:ln/>
        </p:spPr>
      </p:sp>
      <p:sp>
        <p:nvSpPr>
          <p:cNvPr id="48132" name="Rectangle 3"/>
          <p:cNvSpPr>
            <a:spLocks noGrp="1" noChangeArrowheads="1"/>
          </p:cNvSpPr>
          <p:nvPr>
            <p:ph type="body" idx="1"/>
          </p:nvPr>
        </p:nvSpPr>
        <p:spPr>
          <a:solidFill>
            <a:srgbClr val="FFFFFF"/>
          </a:solidFill>
          <a:ln>
            <a:solidFill>
              <a:srgbClr val="000000"/>
            </a:solid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altLang="zh-CN" dirty="0" smtClean="0"/>
              <a:t>Here is an example of the SNR-</a:t>
            </a:r>
            <a:r>
              <a:rPr lang="en-US" altLang="zh-CN" dirty="0" err="1" smtClean="0"/>
              <a:t>bitrate</a:t>
            </a:r>
            <a:r>
              <a:rPr lang="en-US" altLang="zh-CN" dirty="0" smtClean="0"/>
              <a:t> mapping.</a:t>
            </a:r>
            <a:r>
              <a:rPr lang="en-US" altLang="zh-CN" baseline="0" dirty="0" smtClean="0"/>
              <a:t> For each value of SNR on the X-axis, the graph shows the </a:t>
            </a:r>
            <a:r>
              <a:rPr lang="en-US" altLang="zh-CN" baseline="0" dirty="0" err="1" smtClean="0"/>
              <a:t>bitrate</a:t>
            </a:r>
            <a:r>
              <a:rPr lang="en-US" altLang="zh-CN" baseline="0" dirty="0" smtClean="0"/>
              <a:t> that maximizes the </a:t>
            </a:r>
            <a:r>
              <a:rPr lang="en-US" altLang="zh-CN" baseline="0" dirty="0" err="1" smtClean="0"/>
              <a:t>goodput</a:t>
            </a:r>
            <a:r>
              <a:rPr lang="en-US" altLang="zh-CN" baseline="0" dirty="0" smtClean="0"/>
              <a:t> at that SNR on the Y-axis. </a:t>
            </a:r>
            <a:r>
              <a:rPr lang="en-US" altLang="zh-CN" baseline="0" dirty="0" err="1" smtClean="0"/>
              <a:t>BlockRate</a:t>
            </a:r>
            <a:r>
              <a:rPr lang="en-US" altLang="zh-CN" baseline="0" dirty="0" smtClean="0"/>
              <a:t> </a:t>
            </a:r>
            <a:r>
              <a:rPr lang="zh-CN" altLang="zh-CN" baseline="0" dirty="0" smtClean="0"/>
              <a:t>m</a:t>
            </a:r>
            <a:r>
              <a:rPr lang="en-US" altLang="zh-CN" baseline="0" dirty="0" err="1" smtClean="0"/>
              <a:t>aintains</a:t>
            </a:r>
            <a:r>
              <a:rPr lang="en-US" altLang="zh-CN" baseline="0" dirty="0" smtClean="0"/>
              <a:t> this table based on the observed </a:t>
            </a:r>
            <a:r>
              <a:rPr lang="en-US" altLang="zh-CN" baseline="0" dirty="0" err="1" smtClean="0"/>
              <a:t>goodput</a:t>
            </a:r>
            <a:r>
              <a:rPr lang="en-US" altLang="zh-CN" baseline="0" dirty="0" smtClean="0"/>
              <a:t> at different values of SNR in the recent past. In this respect, </a:t>
            </a:r>
            <a:r>
              <a:rPr lang="en-US" altLang="zh-CN" baseline="0" dirty="0" err="1" smtClean="0"/>
              <a:t>BlockRate</a:t>
            </a:r>
            <a:r>
              <a:rPr lang="en-US" altLang="zh-CN" baseline="0" dirty="0" smtClean="0"/>
              <a:t> is similar to other SNR-based </a:t>
            </a:r>
            <a:r>
              <a:rPr lang="en-US" altLang="zh-CN" baseline="0" dirty="0" err="1" smtClean="0"/>
              <a:t>bitrate</a:t>
            </a:r>
            <a:r>
              <a:rPr lang="en-US" altLang="zh-CN" baseline="0" dirty="0" smtClean="0"/>
              <a:t> control schemes. It’s novelty lies using this SNR-based </a:t>
            </a:r>
            <a:r>
              <a:rPr lang="en-US" altLang="zh-CN" baseline="0" dirty="0" err="1" smtClean="0"/>
              <a:t>bitrate</a:t>
            </a:r>
            <a:r>
              <a:rPr lang="en-US" altLang="zh-CN" baseline="0" dirty="0" smtClean="0"/>
              <a:t> control scheme </a:t>
            </a:r>
            <a:r>
              <a:rPr lang="zh-CN" altLang="zh-CN" baseline="0" dirty="0" smtClean="0"/>
              <a:t>i</a:t>
            </a:r>
            <a:r>
              <a:rPr lang="en-US" altLang="zh-CN" baseline="0" dirty="0" err="1" smtClean="0"/>
              <a:t>n</a:t>
            </a:r>
            <a:r>
              <a:rPr lang="en-US" altLang="zh-CN" baseline="0" dirty="0" smtClean="0"/>
              <a:t> an anticipatory </a:t>
            </a:r>
            <a:r>
              <a:rPr lang="zh-CN" altLang="zh-CN" baseline="0" dirty="0" smtClean="0"/>
              <a:t>m</a:t>
            </a:r>
            <a:r>
              <a:rPr lang="en-US" altLang="zh-CN" baseline="0" dirty="0" err="1" smtClean="0"/>
              <a:t>anner</a:t>
            </a:r>
            <a:r>
              <a:rPr lang="en-US" altLang="zh-CN" baseline="0" dirty="0" smtClean="0"/>
              <a:t>.</a:t>
            </a:r>
            <a:endParaRPr lang="en-US" altLang="zh-CN"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EFBF69FA-0DB5-2B41-8588-89CD21B7CB44}" type="slidenum">
              <a:rPr lang="en-US"/>
              <a:pPr/>
              <a:t>14</a:t>
            </a:fld>
            <a:endParaRPr lang="en-US"/>
          </a:p>
        </p:txBody>
      </p:sp>
      <p:sp>
        <p:nvSpPr>
          <p:cNvPr id="31747" name="Rectangle 2"/>
          <p:cNvSpPr>
            <a:spLocks noGrp="1" noRot="1" noChangeAspect="1" noChangeArrowheads="1"/>
          </p:cNvSpPr>
          <p:nvPr>
            <p:ph type="sldImg"/>
          </p:nvPr>
        </p:nvSpPr>
        <p:spPr>
          <a:solidFill>
            <a:srgbClr val="FFFFFF"/>
          </a:solidFill>
          <a:ln/>
        </p:spPr>
      </p:sp>
      <p:sp>
        <p:nvSpPr>
          <p:cNvPr id="31748"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dirty="0" smtClean="0"/>
              <a:t>Next, I will present the </a:t>
            </a:r>
            <a:r>
              <a:rPr lang="zh-CN" altLang="zh-CN" dirty="0" smtClean="0"/>
              <a:t>e</a:t>
            </a:r>
            <a:r>
              <a:rPr lang="en-US" altLang="zh-CN" dirty="0" smtClean="0"/>
              <a:t>valuation</a:t>
            </a:r>
            <a:r>
              <a:rPr lang="en-US" altLang="zh-CN" baseline="0" dirty="0" smtClean="0"/>
              <a:t> </a:t>
            </a:r>
            <a:r>
              <a:rPr lang="en-US" dirty="0" smtClean="0"/>
              <a:t>results</a:t>
            </a:r>
            <a:r>
              <a:rPr lang="en-US" dirty="0" smtClean="0"/>
              <a:t>.</a:t>
            </a:r>
            <a:endParaRPr lang="en-US" baseline="0"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89BB3917-88C3-A545-93BE-C0FE317359A6}" type="slidenum">
              <a:rPr lang="en-US"/>
              <a:pPr/>
              <a:t>15</a:t>
            </a:fld>
            <a:endParaRPr lang="en-US"/>
          </a:p>
        </p:txBody>
      </p:sp>
      <p:sp>
        <p:nvSpPr>
          <p:cNvPr id="52227" name="Rectangle 2"/>
          <p:cNvSpPr>
            <a:spLocks noGrp="1" noRot="1" noChangeAspect="1" noChangeArrowheads="1"/>
          </p:cNvSpPr>
          <p:nvPr>
            <p:ph type="sldImg"/>
          </p:nvPr>
        </p:nvSpPr>
        <p:spPr>
          <a:solidFill>
            <a:srgbClr val="FFFFFF"/>
          </a:solidFill>
          <a:ln/>
        </p:spPr>
      </p:sp>
      <p:sp>
        <p:nvSpPr>
          <p:cNvPr id="52228" name="Rectangle 3"/>
          <p:cNvSpPr>
            <a:spLocks noGrp="1" noChangeArrowheads="1"/>
          </p:cNvSpPr>
          <p:nvPr>
            <p:ph type="body" idx="1"/>
          </p:nvPr>
        </p:nvSpPr>
        <p:spPr>
          <a:solidFill>
            <a:srgbClr val="FFFFFF"/>
          </a:solidFill>
          <a:ln>
            <a:solidFill>
              <a:srgbClr val="000000"/>
            </a:solid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We implemented a prototype of </a:t>
            </a:r>
            <a:r>
              <a:rPr lang="en-US" baseline="0" dirty="0" err="1" smtClean="0"/>
              <a:t>BlockRate</a:t>
            </a:r>
            <a:r>
              <a:rPr lang="en-US" baseline="0" dirty="0" smtClean="0"/>
              <a:t> in the </a:t>
            </a:r>
            <a:r>
              <a:rPr lang="en-US" baseline="0" dirty="0" err="1" smtClean="0"/>
              <a:t>MadWiFi</a:t>
            </a:r>
            <a:r>
              <a:rPr lang="en-US" baseline="0" dirty="0" smtClean="0"/>
              <a:t> driver. We evaluated </a:t>
            </a:r>
            <a:r>
              <a:rPr lang="en-US" baseline="0" dirty="0" err="1" smtClean="0"/>
              <a:t>BlockRate</a:t>
            </a:r>
            <a:r>
              <a:rPr lang="en-US" baseline="0" dirty="0" smtClean="0"/>
              <a:t> </a:t>
            </a:r>
            <a:r>
              <a:rPr lang="zh-CN" altLang="zh-CN" dirty="0" smtClean="0"/>
              <a:t>v</a:t>
            </a:r>
            <a:r>
              <a:rPr lang="en-US" altLang="zh-CN" dirty="0" err="1" smtClean="0"/>
              <a:t>ia</a:t>
            </a:r>
            <a:r>
              <a:rPr lang="en-US" altLang="zh-CN" dirty="0" smtClean="0"/>
              <a:t> </a:t>
            </a:r>
            <a:r>
              <a:rPr lang="en-US" baseline="0" dirty="0" smtClean="0"/>
              <a:t>deployment on several </a:t>
            </a:r>
            <a:r>
              <a:rPr lang="en-US" altLang="zh-CN" baseline="0" dirty="0" err="1" smtClean="0"/>
              <a:t>testbeds</a:t>
            </a:r>
            <a:r>
              <a:rPr lang="en-US" altLang="zh-CN" baseline="0" dirty="0" smtClean="0"/>
              <a:t> as well as via simulations. Our evaluation incorporates a variety of mobility scenarios including vehicular, </a:t>
            </a:r>
            <a:r>
              <a:rPr lang="zh-CN" altLang="zh-CN" baseline="0" dirty="0" smtClean="0"/>
              <a:t>p</a:t>
            </a:r>
            <a:r>
              <a:rPr lang="en-US" altLang="zh-CN" baseline="0" dirty="0" err="1" smtClean="0"/>
              <a:t>edestrian</a:t>
            </a:r>
            <a:r>
              <a:rPr lang="en-US" altLang="zh-CN" baseline="0" dirty="0" smtClean="0"/>
              <a:t> and static</a:t>
            </a:r>
            <a:r>
              <a:rPr lang="en-US" baseline="0" dirty="0" smtClean="0"/>
              <a:t> </a:t>
            </a:r>
            <a:r>
              <a:rPr lang="en-US" altLang="zh-CN" baseline="0" dirty="0" smtClean="0"/>
              <a:t>scenarios. Due to time constraint, I will focus on results on the two </a:t>
            </a:r>
            <a:r>
              <a:rPr lang="zh-CN" altLang="zh-CN" baseline="0" dirty="0" smtClean="0"/>
              <a:t>v</a:t>
            </a:r>
            <a:r>
              <a:rPr lang="en-US" altLang="zh-CN" baseline="0" dirty="0" err="1" smtClean="0"/>
              <a:t>ehicular</a:t>
            </a:r>
            <a:r>
              <a:rPr lang="en-US" altLang="zh-CN" baseline="0" dirty="0" smtClean="0"/>
              <a:t> </a:t>
            </a:r>
            <a:r>
              <a:rPr lang="en-US" altLang="zh-CN" baseline="0" dirty="0" err="1" smtClean="0"/>
              <a:t>testbeds</a:t>
            </a:r>
            <a:r>
              <a:rPr lang="en-US" altLang="zh-CN" baseline="0" dirty="0" smtClean="0"/>
              <a:t> and </a:t>
            </a:r>
            <a:r>
              <a:rPr lang="zh-CN" altLang="zh-CN" baseline="0" dirty="0" smtClean="0"/>
              <a:t>t</a:t>
            </a:r>
            <a:r>
              <a:rPr lang="en-US" altLang="zh-CN" baseline="0" dirty="0" smtClean="0"/>
              <a:t>race-driven simulation. The </a:t>
            </a:r>
            <a:r>
              <a:rPr lang="zh-CN" altLang="zh-CN" dirty="0" smtClean="0"/>
              <a:t>f</a:t>
            </a:r>
            <a:r>
              <a:rPr lang="en-US" altLang="zh-CN" dirty="0" err="1" smtClean="0"/>
              <a:t>irst</a:t>
            </a:r>
            <a:r>
              <a:rPr lang="en-US" altLang="zh-CN" dirty="0" smtClean="0"/>
              <a:t> </a:t>
            </a:r>
            <a:r>
              <a:rPr lang="en-US" altLang="zh-CN" baseline="0" dirty="0" err="1" smtClean="0"/>
              <a:t>testbed</a:t>
            </a:r>
            <a:r>
              <a:rPr lang="en-US" altLang="zh-CN" baseline="0" dirty="0" smtClean="0"/>
              <a:t> V-to-V </a:t>
            </a:r>
            <a:r>
              <a:rPr lang="zh-CN" altLang="zh-CN" baseline="0" dirty="0" smtClean="0"/>
              <a:t>c</a:t>
            </a:r>
            <a:r>
              <a:rPr lang="en-US" altLang="zh-CN" baseline="0" dirty="0" err="1" smtClean="0"/>
              <a:t>onsists</a:t>
            </a:r>
            <a:r>
              <a:rPr lang="en-US" altLang="zh-CN" baseline="0" dirty="0" smtClean="0"/>
              <a:t> of 20 public transit buses. These buses exchange data when they cross each other. The second </a:t>
            </a:r>
            <a:r>
              <a:rPr lang="en-US" altLang="zh-CN" baseline="0" dirty="0" err="1" smtClean="0"/>
              <a:t>testbed</a:t>
            </a:r>
            <a:r>
              <a:rPr lang="en-US" altLang="zh-CN" baseline="0" dirty="0" smtClean="0"/>
              <a:t> V-to-</a:t>
            </a:r>
            <a:r>
              <a:rPr lang="en-US" altLang="zh-CN" baseline="0" dirty="0" err="1" smtClean="0"/>
              <a:t>Ap</a:t>
            </a:r>
            <a:r>
              <a:rPr lang="en-US" altLang="zh-CN" baseline="0" dirty="0" smtClean="0"/>
              <a:t> is composed of 2 cars each equipped with a </a:t>
            </a:r>
            <a:r>
              <a:rPr lang="zh-CN" altLang="zh-CN" baseline="0" dirty="0" smtClean="0"/>
              <a:t>l</a:t>
            </a:r>
            <a:r>
              <a:rPr lang="en-US" altLang="zh-CN" baseline="0" dirty="0" err="1" smtClean="0"/>
              <a:t>aptop</a:t>
            </a:r>
            <a:r>
              <a:rPr lang="en-US" altLang="zh-CN" baseline="0" dirty="0" smtClean="0"/>
              <a:t>. The ns3 simulation is based on real pedestrian </a:t>
            </a:r>
            <a:r>
              <a:rPr lang="zh-CN" altLang="zh-CN" baseline="0" dirty="0" smtClean="0"/>
              <a:t>t</a:t>
            </a:r>
            <a:r>
              <a:rPr lang="en-US" altLang="zh-CN" baseline="0" dirty="0" smtClean="0"/>
              <a:t>races and it allows us to </a:t>
            </a:r>
            <a:r>
              <a:rPr lang="zh-CN" altLang="zh-CN" baseline="0" dirty="0" smtClean="0"/>
              <a:t>c</a:t>
            </a:r>
            <a:r>
              <a:rPr lang="en-US" altLang="zh-CN" baseline="0" dirty="0" err="1" smtClean="0"/>
              <a:t>ompare</a:t>
            </a:r>
            <a:r>
              <a:rPr lang="en-US" altLang="zh-CN" baseline="0" dirty="0" smtClean="0"/>
              <a:t> </a:t>
            </a:r>
            <a:r>
              <a:rPr lang="en-US" altLang="zh-CN" baseline="0" dirty="0" err="1" smtClean="0"/>
              <a:t>BlockRate</a:t>
            </a:r>
            <a:r>
              <a:rPr lang="en-US" altLang="zh-CN" baseline="0" dirty="0" smtClean="0"/>
              <a:t> with </a:t>
            </a:r>
            <a:r>
              <a:rPr lang="zh-CN" altLang="zh-CN" baseline="0" dirty="0" smtClean="0"/>
              <a:t>t</a:t>
            </a:r>
            <a:r>
              <a:rPr lang="en-US" altLang="zh-CN" baseline="0" dirty="0" smtClean="0"/>
              <a:t>he most recent PHY-layer aware protocol that 802.11 deployment is not available.</a:t>
            </a:r>
            <a:endParaRPr lang="en-US"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eaLnBrk="1" hangingPunct="1"/>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1240B9B7-6B79-9F4A-8EC2-428D6937FFF9}" type="slidenum">
              <a:rPr lang="en-US"/>
              <a:pPr/>
              <a:t>16</a:t>
            </a:fld>
            <a:endParaRPr lang="en-US"/>
          </a:p>
        </p:txBody>
      </p:sp>
      <p:sp>
        <p:nvSpPr>
          <p:cNvPr id="54275" name="Rectangle 2"/>
          <p:cNvSpPr>
            <a:spLocks noGrp="1" noRot="1" noChangeAspect="1" noChangeArrowheads="1"/>
          </p:cNvSpPr>
          <p:nvPr>
            <p:ph type="sldImg"/>
          </p:nvPr>
        </p:nvSpPr>
        <p:spPr>
          <a:solidFill>
            <a:srgbClr val="FFFFFF"/>
          </a:solidFill>
          <a:ln/>
        </p:spPr>
      </p:sp>
      <p:sp>
        <p:nvSpPr>
          <p:cNvPr id="54276"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baseline="0" dirty="0" smtClean="0"/>
              <a:t>W</a:t>
            </a:r>
            <a:r>
              <a:rPr lang="en-US" altLang="zh-CN" baseline="0" dirty="0" smtClean="0"/>
              <a:t>e first evaluate </a:t>
            </a:r>
            <a:r>
              <a:rPr lang="en-US" altLang="zh-CN" baseline="0" dirty="0" err="1" smtClean="0"/>
              <a:t>BlockRate</a:t>
            </a:r>
            <a:r>
              <a:rPr lang="en-US" altLang="zh-CN" baseline="0" dirty="0" smtClean="0"/>
              <a:t> on the </a:t>
            </a:r>
            <a:r>
              <a:rPr lang="en-US" baseline="0" dirty="0" smtClean="0"/>
              <a:t>vehicle-to-vehicle </a:t>
            </a:r>
            <a:r>
              <a:rPr lang="en-US" baseline="0" dirty="0" err="1" smtClean="0"/>
              <a:t>testbed</a:t>
            </a:r>
            <a:r>
              <a:rPr lang="en-US" baseline="0" dirty="0" smtClean="0"/>
              <a:t>. As it is not feasible to simultaneously deploy all protocols, we evaluated them on different weekdays. As shown in the table, all protocols have a comparable number of V2V contacts as we are interested only in their aggregate performance statistics. </a:t>
            </a:r>
          </a:p>
          <a:p>
            <a:pPr eaLnBrk="1" hangingPunct="1"/>
            <a:endParaRPr lang="en-US" baseline="0" dirty="0" smtClean="0"/>
          </a:p>
          <a:p>
            <a:pPr eaLnBrk="1" hangingPunct="1"/>
            <a:r>
              <a:rPr lang="en-US" altLang="zh-CN" baseline="0" dirty="0" smtClean="0"/>
              <a:t>The graph shows the CDF of </a:t>
            </a:r>
            <a:r>
              <a:rPr lang="en-US" altLang="zh-CN" baseline="0" dirty="0" err="1" smtClean="0"/>
              <a:t>goodput</a:t>
            </a:r>
            <a:r>
              <a:rPr lang="en-US" altLang="zh-CN" baseline="0" dirty="0" smtClean="0"/>
              <a:t> across contacts. </a:t>
            </a:r>
            <a:r>
              <a:rPr lang="en-US" altLang="zh-CN" baseline="0" dirty="0" err="1" smtClean="0"/>
              <a:t>BlockRate</a:t>
            </a:r>
            <a:r>
              <a:rPr lang="en-US" altLang="zh-CN" baseline="0" dirty="0" smtClean="0"/>
              <a:t> improves median </a:t>
            </a:r>
            <a:r>
              <a:rPr lang="en-US" altLang="zh-CN" baseline="0" dirty="0" err="1" smtClean="0"/>
              <a:t>goodput</a:t>
            </a:r>
            <a:r>
              <a:rPr lang="en-US" altLang="zh-CN" baseline="0" dirty="0" smtClean="0"/>
              <a:t> by 1.3x over </a:t>
            </a:r>
            <a:r>
              <a:rPr lang="en-US" altLang="zh-CN" baseline="0" dirty="0" err="1" smtClean="0"/>
              <a:t>Charm+Block</a:t>
            </a:r>
            <a:r>
              <a:rPr lang="en-US" altLang="zh-CN" baseline="0" dirty="0" smtClean="0"/>
              <a:t> and </a:t>
            </a:r>
            <a:r>
              <a:rPr lang="zh-CN" altLang="zh-CN" baseline="0" dirty="0" smtClean="0"/>
              <a:t>s</a:t>
            </a:r>
            <a:r>
              <a:rPr lang="en-US" altLang="zh-CN" baseline="0" dirty="0" err="1" smtClean="0"/>
              <a:t>ignificantly</a:t>
            </a:r>
            <a:r>
              <a:rPr lang="en-US" altLang="zh-CN" baseline="0" dirty="0" smtClean="0"/>
              <a:t> </a:t>
            </a:r>
            <a:r>
              <a:rPr lang="zh-CN" altLang="zh-CN" baseline="0" dirty="0" smtClean="0"/>
              <a:t>o</a:t>
            </a:r>
            <a:r>
              <a:rPr lang="en-US" altLang="zh-CN" baseline="0" dirty="0" err="1" smtClean="0"/>
              <a:t>utperforms</a:t>
            </a:r>
            <a:r>
              <a:rPr lang="en-US" altLang="zh-CN" baseline="0" dirty="0" smtClean="0"/>
              <a:t> packet-based protocols Charm and </a:t>
            </a:r>
            <a:r>
              <a:rPr lang="en-US" altLang="zh-CN" baseline="0" dirty="0" err="1" smtClean="0"/>
              <a:t>SampleRate</a:t>
            </a:r>
            <a:r>
              <a:rPr lang="en-US" altLang="zh-CN" baseline="0" dirty="0" smtClean="0"/>
              <a:t>. The improvement over </a:t>
            </a:r>
            <a:r>
              <a:rPr lang="en-US" altLang="zh-CN" baseline="0" dirty="0" err="1" smtClean="0"/>
              <a:t>Charm+Block</a:t>
            </a:r>
            <a:r>
              <a:rPr lang="en-US" altLang="zh-CN" baseline="0" dirty="0" smtClean="0"/>
              <a:t> attests to </a:t>
            </a:r>
            <a:r>
              <a:rPr lang="en-US" altLang="zh-CN" baseline="0" dirty="0" err="1" smtClean="0"/>
              <a:t>Blockrate’s</a:t>
            </a:r>
            <a:r>
              <a:rPr lang="en-US" altLang="zh-CN" baseline="0" dirty="0" smtClean="0"/>
              <a:t> ability to predict the future SNR trend and select multiple bitrates within a block. In contrast, </a:t>
            </a:r>
            <a:r>
              <a:rPr lang="en-US" altLang="zh-CN" baseline="0" dirty="0" err="1" smtClean="0"/>
              <a:t>Charm+Block</a:t>
            </a:r>
            <a:r>
              <a:rPr lang="en-US" altLang="zh-CN" baseline="0" dirty="0" smtClean="0"/>
              <a:t> performs worse because it </a:t>
            </a:r>
            <a:r>
              <a:rPr lang="zh-CN" altLang="zh-CN" baseline="0" dirty="0" smtClean="0"/>
              <a:t>u</a:t>
            </a:r>
            <a:r>
              <a:rPr lang="en-US" altLang="zh-CN" baseline="0" dirty="0" err="1" smtClean="0"/>
              <a:t>ses</a:t>
            </a:r>
            <a:r>
              <a:rPr lang="en-US" altLang="zh-CN" baseline="0" dirty="0" smtClean="0"/>
              <a:t> the same </a:t>
            </a:r>
            <a:r>
              <a:rPr lang="en-US" altLang="zh-CN" baseline="0" dirty="0" err="1" smtClean="0"/>
              <a:t>bitrate</a:t>
            </a:r>
            <a:r>
              <a:rPr lang="en-US" altLang="zh-CN" baseline="0" dirty="0" smtClean="0"/>
              <a:t> for all packets in a block and is unable to adapt to intra-block variations. </a:t>
            </a:r>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7BFF6DED-A90D-4D42-A073-7F0B7F7C15AF}" type="slidenum">
              <a:rPr lang="en-US"/>
              <a:pPr/>
              <a:t>17</a:t>
            </a:fld>
            <a:endParaRPr lang="en-US"/>
          </a:p>
        </p:txBody>
      </p:sp>
      <p:sp>
        <p:nvSpPr>
          <p:cNvPr id="56323" name="Rectangle 2"/>
          <p:cNvSpPr>
            <a:spLocks noGrp="1" noRot="1" noChangeAspect="1" noChangeArrowheads="1"/>
          </p:cNvSpPr>
          <p:nvPr>
            <p:ph type="sldImg"/>
          </p:nvPr>
        </p:nvSpPr>
        <p:spPr>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dirty="0" smtClean="0"/>
              <a:t>W</a:t>
            </a:r>
            <a:r>
              <a:rPr lang="en-US" altLang="zh-CN" dirty="0" smtClean="0"/>
              <a:t>e </a:t>
            </a:r>
            <a:r>
              <a:rPr lang="zh-CN" altLang="zh-CN" dirty="0" smtClean="0"/>
              <a:t>n</a:t>
            </a:r>
            <a:r>
              <a:rPr lang="en-US" altLang="zh-CN" dirty="0" smtClean="0"/>
              <a:t>ext evaluate </a:t>
            </a:r>
            <a:r>
              <a:rPr lang="en-US" altLang="zh-CN" dirty="0" err="1" smtClean="0"/>
              <a:t>BlockRate</a:t>
            </a:r>
            <a:r>
              <a:rPr lang="en-US" altLang="zh-CN" baseline="0" dirty="0" smtClean="0"/>
              <a:t> i</a:t>
            </a:r>
            <a:r>
              <a:rPr lang="en-US" altLang="zh-CN" dirty="0" smtClean="0"/>
              <a:t>n the Vehicle-to-AP setting. We place a laptop as an AP in a downtown area and another laptop on a car passing the AP.</a:t>
            </a:r>
            <a:r>
              <a:rPr lang="en-US" altLang="zh-CN" baseline="0" dirty="0" smtClean="0"/>
              <a:t> This experiment is similar to the one I showed earlier. The new addition is the red line corresponding to </a:t>
            </a:r>
            <a:r>
              <a:rPr lang="en-US" altLang="zh-CN" baseline="0" dirty="0" err="1" smtClean="0"/>
              <a:t>BlockRate</a:t>
            </a:r>
            <a:r>
              <a:rPr lang="en-US" altLang="zh-CN" baseline="0" dirty="0" smtClean="0"/>
              <a:t>. </a:t>
            </a:r>
          </a:p>
          <a:p>
            <a:pPr eaLnBrk="1" hangingPunct="1"/>
            <a:endParaRPr lang="en-US" altLang="zh-CN" dirty="0" smtClean="0"/>
          </a:p>
          <a:p>
            <a:pPr eaLnBrk="1" hangingPunct="1"/>
            <a:r>
              <a:rPr lang="en-US" altLang="zh-CN" baseline="0" dirty="0" smtClean="0"/>
              <a:t>The graph shows that </a:t>
            </a:r>
            <a:r>
              <a:rPr lang="en-US" altLang="zh-CN" baseline="0" dirty="0" err="1" smtClean="0"/>
              <a:t>BlockRate</a:t>
            </a:r>
            <a:r>
              <a:rPr lang="en-US" altLang="zh-CN" baseline="0" dirty="0" smtClean="0"/>
              <a:t> outperforms </a:t>
            </a:r>
            <a:r>
              <a:rPr lang="en-US" altLang="zh-CN" baseline="0" dirty="0" err="1" smtClean="0"/>
              <a:t>Charm+Block</a:t>
            </a:r>
            <a:r>
              <a:rPr lang="en-US" altLang="zh-CN" baseline="0" dirty="0" smtClean="0"/>
              <a:t> and the peak </a:t>
            </a:r>
            <a:r>
              <a:rPr lang="en-US" altLang="zh-CN" baseline="0" dirty="0" err="1" smtClean="0"/>
              <a:t>goodput</a:t>
            </a:r>
            <a:r>
              <a:rPr lang="en-US" altLang="zh-CN" baseline="0" dirty="0" smtClean="0"/>
              <a:t> different is as high as 1.6x. The figure also shows that there is </a:t>
            </a:r>
            <a:r>
              <a:rPr lang="zh-CN" altLang="zh-CN" baseline="0" dirty="0" smtClean="0"/>
              <a:t>s</a:t>
            </a:r>
            <a:r>
              <a:rPr lang="en-US" altLang="zh-CN" baseline="0" dirty="0" smtClean="0"/>
              <a:t>till room for improvement compared to </a:t>
            </a:r>
            <a:r>
              <a:rPr lang="en-US" altLang="zh-CN" baseline="0" dirty="0" err="1" smtClean="0"/>
              <a:t>Oracle+Block</a:t>
            </a:r>
            <a:r>
              <a:rPr lang="en-US" altLang="zh-CN" baseline="0" dirty="0" smtClean="0"/>
              <a:t>. This difference is due to the inaccuracies in estimating SNR using the path loss model and the location information obtained from GPS devices.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910C6CC4-3FE7-5B41-8E57-31930062D0B1}" type="slidenum">
              <a:rPr lang="en-US"/>
              <a:pPr/>
              <a:t>18</a:t>
            </a:fld>
            <a:endParaRPr lang="en-US"/>
          </a:p>
        </p:txBody>
      </p:sp>
      <p:sp>
        <p:nvSpPr>
          <p:cNvPr id="58371" name="Rectangle 2"/>
          <p:cNvSpPr>
            <a:spLocks noGrp="1" noRot="1" noChangeAspect="1" noChangeArrowheads="1"/>
          </p:cNvSpPr>
          <p:nvPr>
            <p:ph type="sldImg"/>
          </p:nvPr>
        </p:nvSpPr>
        <p:spPr>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ltLang="zh-CN" b="1" dirty="0" smtClean="0"/>
              <a:t>Finally I will present the evaluation </a:t>
            </a:r>
            <a:r>
              <a:rPr lang="zh-CN" altLang="zh-CN" dirty="0" smtClean="0"/>
              <a:t>i</a:t>
            </a:r>
            <a:r>
              <a:rPr lang="en-US" altLang="zh-CN" dirty="0" err="1" smtClean="0"/>
              <a:t>n</a:t>
            </a:r>
            <a:r>
              <a:rPr lang="en-US" altLang="zh-CN" dirty="0" smtClean="0"/>
              <a:t> slow-changing </a:t>
            </a:r>
            <a:r>
              <a:rPr lang="zh-CN" altLang="zh-CN" dirty="0" smtClean="0"/>
              <a:t>p</a:t>
            </a:r>
            <a:r>
              <a:rPr lang="en-US" altLang="zh-CN" dirty="0" err="1" smtClean="0"/>
              <a:t>edestrian</a:t>
            </a:r>
            <a:r>
              <a:rPr lang="en-US" altLang="zh-CN" dirty="0" smtClean="0"/>
              <a:t> </a:t>
            </a:r>
            <a:r>
              <a:rPr lang="zh-CN" altLang="zh-CN" dirty="0" smtClean="0"/>
              <a:t>m</a:t>
            </a:r>
            <a:r>
              <a:rPr lang="en-US" altLang="zh-CN" dirty="0" err="1" smtClean="0"/>
              <a:t>obility</a:t>
            </a:r>
            <a:r>
              <a:rPr lang="en-US" altLang="zh-CN" dirty="0" smtClean="0"/>
              <a:t> scenarios. We </a:t>
            </a:r>
            <a:r>
              <a:rPr lang="en-US" altLang="zh-CN" baseline="0" dirty="0" smtClean="0"/>
              <a:t>compare </a:t>
            </a:r>
            <a:r>
              <a:rPr lang="en-US" altLang="zh-CN" baseline="0" dirty="0" err="1" smtClean="0"/>
              <a:t>BlockRate</a:t>
            </a:r>
            <a:r>
              <a:rPr lang="en-US" altLang="zh-CN" baseline="0" dirty="0" smtClean="0"/>
              <a:t> </a:t>
            </a:r>
            <a:r>
              <a:rPr lang="zh-CN" altLang="zh-CN" baseline="0" dirty="0" smtClean="0"/>
              <a:t>w</a:t>
            </a:r>
            <a:r>
              <a:rPr lang="en-US" altLang="zh-CN" baseline="0" dirty="0" err="1" smtClean="0"/>
              <a:t>ith</a:t>
            </a:r>
            <a:r>
              <a:rPr lang="en-US" altLang="zh-CN" baseline="0" dirty="0" smtClean="0"/>
              <a:t> two recent non-SNR based </a:t>
            </a:r>
            <a:r>
              <a:rPr lang="zh-CN" altLang="zh-CN" baseline="0" dirty="0" smtClean="0"/>
              <a:t>p</a:t>
            </a:r>
            <a:r>
              <a:rPr lang="en-US" altLang="zh-CN" baseline="0" dirty="0" err="1" smtClean="0"/>
              <a:t>rotocols</a:t>
            </a:r>
            <a:r>
              <a:rPr lang="en-US" altLang="zh-CN" baseline="0" dirty="0" smtClean="0"/>
              <a:t> </a:t>
            </a:r>
            <a:r>
              <a:rPr lang="en-US" altLang="zh-CN" baseline="0" dirty="0" err="1" smtClean="0"/>
              <a:t>SoftRate</a:t>
            </a:r>
            <a:r>
              <a:rPr lang="en-US" altLang="zh-CN" baseline="0" dirty="0" smtClean="0"/>
              <a:t> and </a:t>
            </a:r>
            <a:r>
              <a:rPr lang="en-US" altLang="zh-CN" baseline="0" dirty="0" err="1" smtClean="0"/>
              <a:t>RapidSample</a:t>
            </a:r>
            <a:r>
              <a:rPr lang="en-US" altLang="zh-CN" baseline="0" dirty="0" smtClean="0"/>
              <a:t> that respectively use PHY-layer hints or sensor-based movement hint to select the bitrate. We use the pedestrian mobility trace and the ns-3 implementation from </a:t>
            </a:r>
            <a:r>
              <a:rPr lang="en-US" altLang="zh-CN" baseline="0" dirty="0" err="1" smtClean="0"/>
              <a:t>th</a:t>
            </a:r>
            <a:r>
              <a:rPr lang="zh-CN" altLang="zh-CN" baseline="0" dirty="0" smtClean="0"/>
              <a:t>e</a:t>
            </a:r>
            <a:r>
              <a:rPr lang="en-US" altLang="zh-CN" baseline="0" dirty="0" smtClean="0"/>
              <a:t> </a:t>
            </a:r>
            <a:r>
              <a:rPr lang="en-US" altLang="zh-CN" baseline="0" dirty="0" err="1" smtClean="0"/>
              <a:t>SoftRate</a:t>
            </a:r>
            <a:r>
              <a:rPr lang="en-US" altLang="zh-CN" baseline="0" dirty="0" smtClean="0"/>
              <a:t> paper and conduct this simulation. The graph shows the mean </a:t>
            </a:r>
            <a:r>
              <a:rPr lang="en-US" altLang="zh-CN" baseline="0" dirty="0" err="1" smtClean="0"/>
              <a:t>goodput</a:t>
            </a:r>
            <a:r>
              <a:rPr lang="en-US" altLang="zh-CN" baseline="0" dirty="0" smtClean="0"/>
              <a:t> </a:t>
            </a:r>
            <a:r>
              <a:rPr lang="en-US" altLang="zh-CN" baseline="0" dirty="0" err="1" smtClean="0"/>
              <a:t>acros</a:t>
            </a:r>
            <a:r>
              <a:rPr lang="zh-CN" altLang="zh-CN" baseline="0" dirty="0" smtClean="0"/>
              <a:t>s</a:t>
            </a:r>
            <a:r>
              <a:rPr lang="en-US" altLang="zh-CN" baseline="0" dirty="0" smtClean="0"/>
              <a:t> 10 mobile traces on the Y axis for different protocols. </a:t>
            </a:r>
            <a:r>
              <a:rPr lang="en-US" altLang="zh-CN" baseline="0" dirty="0" err="1" smtClean="0"/>
              <a:t>BlockRate</a:t>
            </a:r>
            <a:r>
              <a:rPr lang="en-US" altLang="zh-CN" baseline="0" dirty="0" smtClean="0"/>
              <a:t> outperforms packet-based protocols </a:t>
            </a:r>
            <a:r>
              <a:rPr lang="en-US" altLang="zh-CN" baseline="0" dirty="0" err="1" smtClean="0"/>
              <a:t>SoftRate</a:t>
            </a:r>
            <a:r>
              <a:rPr lang="en-US" altLang="zh-CN" baseline="0" dirty="0" smtClean="0"/>
              <a:t> and </a:t>
            </a:r>
            <a:r>
              <a:rPr lang="en-US" altLang="zh-CN" baseline="0" dirty="0" err="1" smtClean="0"/>
              <a:t>Rapidsample</a:t>
            </a:r>
            <a:r>
              <a:rPr lang="en-US" altLang="zh-CN" baseline="0" dirty="0" smtClean="0"/>
              <a:t> due to its overhead amortization benefits of blocks. It outperforms </a:t>
            </a:r>
            <a:r>
              <a:rPr lang="en-US" altLang="zh-CN" baseline="0" dirty="0" err="1" smtClean="0"/>
              <a:t>Charm+Block</a:t>
            </a:r>
            <a:r>
              <a:rPr lang="en-US" altLang="zh-CN" baseline="0" dirty="0" smtClean="0"/>
              <a:t> because of its anticipatory design.</a:t>
            </a:r>
            <a:endParaRPr 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910C6CC4-3FE7-5B41-8E57-31930062D0B1}" type="slidenum">
              <a:rPr lang="en-US"/>
              <a:pPr/>
              <a:t>19</a:t>
            </a:fld>
            <a:endParaRPr lang="en-US"/>
          </a:p>
        </p:txBody>
      </p:sp>
      <p:sp>
        <p:nvSpPr>
          <p:cNvPr id="58371" name="Rectangle 2"/>
          <p:cNvSpPr>
            <a:spLocks noGrp="1" noRot="1" noChangeAspect="1" noChangeArrowheads="1"/>
          </p:cNvSpPr>
          <p:nvPr>
            <p:ph type="sldImg"/>
          </p:nvPr>
        </p:nvSpPr>
        <p:spPr>
          <a:solidFill>
            <a:srgbClr val="FFFFFF"/>
          </a:solidFill>
          <a:ln/>
        </p:spPr>
      </p:sp>
      <p:sp>
        <p:nvSpPr>
          <p:cNvPr id="58372"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dirty="0" smtClean="0"/>
              <a:t>In summary, we have argued that</a:t>
            </a:r>
            <a:r>
              <a:rPr lang="en-US" baseline="0" dirty="0" smtClean="0"/>
              <a:t> state-of-the-art bitrate control schemes must pick one of the two: low overhead using blocks or high responsiveness of packet-based bitrate control.</a:t>
            </a:r>
          </a:p>
          <a:p>
            <a:pPr eaLnBrk="1" hangingPunct="1"/>
            <a:endParaRPr lang="en-US" baseline="0" dirty="0" smtClean="0"/>
          </a:p>
          <a:p>
            <a:pPr eaLnBrk="1" hangingPunct="1"/>
            <a:r>
              <a:rPr lang="en-US" baseline="0" dirty="0" smtClean="0"/>
              <a:t>Our contribution is the design and implementation of </a:t>
            </a:r>
            <a:r>
              <a:rPr lang="en-US" baseline="0" dirty="0" err="1" smtClean="0"/>
              <a:t>BlockRate</a:t>
            </a:r>
            <a:r>
              <a:rPr lang="en-US" baseline="0" dirty="0" smtClean="0"/>
              <a:t>, a bitrate control scheme that achieved both benefits. </a:t>
            </a:r>
            <a:r>
              <a:rPr lang="en-US" baseline="0" dirty="0" err="1" smtClean="0"/>
              <a:t>BlockRate</a:t>
            </a:r>
            <a:r>
              <a:rPr lang="en-US" baseline="0" dirty="0" smtClean="0"/>
              <a:t> uses blocks to amortize overhead, however its key insight is to control bitrates in an anticipatory manner, i.e., without any new feedback, it selects different bitrates within a block that are predictive of future channel quality. Our evaluation under a variety of realistic mobility scenarios confirms not only that it is possible to predict future channel quality trends, but also use these predictions to achieve significant performance gains in bitrate control</a:t>
            </a:r>
            <a:r>
              <a:rPr lang="en-US" baseline="0" dirty="0" smtClean="0"/>
              <a:t>.</a:t>
            </a:r>
            <a:endParaRPr lang="en-US" baseline="0" dirty="0"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6562725"/>
            <a:ext cx="9144000" cy="319088"/>
          </a:xfrm>
          <a:prstGeom prst="rect">
            <a:avLst/>
          </a:prstGeom>
          <a:gradFill rotWithShape="0">
            <a:gsLst>
              <a:gs pos="0">
                <a:srgbClr val="000000">
                  <a:alpha val="55000"/>
                </a:srgbClr>
              </a:gs>
              <a:gs pos="100000">
                <a:srgbClr val="FF0000">
                  <a:alpha val="35001"/>
                </a:srgbClr>
              </a:gs>
            </a:gsLst>
            <a:lin ang="0" scaled="1"/>
          </a:gradFill>
          <a:ln w="9525">
            <a:noFill/>
            <a:miter lim="800000"/>
            <a:headEnd/>
            <a:tailEnd/>
          </a:ln>
          <a:effectLst/>
        </p:spPr>
        <p:txBody>
          <a:bodyPr wrap="none" anchor="ctr">
            <a:prstTxWarp prst="textNoShape">
              <a:avLst/>
            </a:prstTxWarp>
          </a:bodyPr>
          <a:lstStyle/>
          <a:p>
            <a:pPr>
              <a:defRPr/>
            </a:pPr>
            <a:endParaRPr lang="en-US"/>
          </a:p>
        </p:txBody>
      </p:sp>
      <p:sp>
        <p:nvSpPr>
          <p:cNvPr id="5" name="Text Box 5"/>
          <p:cNvSpPr txBox="1">
            <a:spLocks noChangeArrowheads="1"/>
          </p:cNvSpPr>
          <p:nvPr/>
        </p:nvSpPr>
        <p:spPr bwMode="auto">
          <a:xfrm>
            <a:off x="0" y="6564313"/>
            <a:ext cx="9228138" cy="293687"/>
          </a:xfrm>
          <a:prstGeom prst="rect">
            <a:avLst/>
          </a:prstGeom>
          <a:gradFill rotWithShape="1">
            <a:gsLst>
              <a:gs pos="0">
                <a:srgbClr val="760000">
                  <a:alpha val="39999"/>
                </a:srgbClr>
              </a:gs>
              <a:gs pos="100000">
                <a:srgbClr val="FF0000">
                  <a:alpha val="39999"/>
                </a:srgbClr>
              </a:gs>
            </a:gsLst>
            <a:lin ang="5400000" scaled="1"/>
          </a:gradFill>
          <a:ln w="9525">
            <a:noFill/>
            <a:miter lim="800000"/>
            <a:headEnd/>
            <a:tailEnd/>
          </a:ln>
          <a:effectLst/>
        </p:spPr>
        <p:txBody>
          <a:bodyPr lIns="99953" tIns="49976" rIns="99953" bIns="49976">
            <a:prstTxWarp prst="textNoShape">
              <a:avLst/>
            </a:prstTxWarp>
            <a:spAutoFit/>
          </a:bodyPr>
          <a:lstStyle/>
          <a:p>
            <a:pPr defTabSz="1000125">
              <a:lnSpc>
                <a:spcPct val="100000"/>
              </a:lnSpc>
              <a:spcBef>
                <a:spcPct val="50000"/>
              </a:spcBef>
              <a:buClrTx/>
              <a:buSzTx/>
              <a:buFontTx/>
              <a:buNone/>
              <a:defRPr/>
            </a:pPr>
            <a:r>
              <a:rPr lang="en-US" sz="1300" b="0" i="0">
                <a:solidFill>
                  <a:schemeClr val="bg1"/>
                </a:solidFill>
                <a:effectLst>
                  <a:outerShdw blurRad="38100" dist="38100" dir="2700000" algn="tl">
                    <a:srgbClr val="000000"/>
                  </a:outerShdw>
                </a:effectLst>
                <a:latin typeface="Frutiger Linotype" pitchFamily="34" charset="0"/>
              </a:rPr>
              <a:t>U</a:t>
            </a:r>
            <a:r>
              <a:rPr lang="en-US" sz="1100" b="0" i="0">
                <a:solidFill>
                  <a:schemeClr val="bg1"/>
                </a:solidFill>
                <a:effectLst>
                  <a:outerShdw blurRad="38100" dist="38100" dir="2700000" algn="tl">
                    <a:srgbClr val="000000"/>
                  </a:outerShdw>
                </a:effectLst>
                <a:latin typeface="Frutiger Linotype" pitchFamily="34" charset="0"/>
              </a:rPr>
              <a:t>NIVERSITY OF </a:t>
            </a:r>
            <a:r>
              <a:rPr lang="en-US" sz="1300" b="0" i="0">
                <a:solidFill>
                  <a:schemeClr val="bg1"/>
                </a:solidFill>
                <a:effectLst>
                  <a:outerShdw blurRad="38100" dist="38100" dir="2700000" algn="tl">
                    <a:srgbClr val="000000"/>
                  </a:outerShdw>
                </a:effectLst>
                <a:latin typeface="Frutiger Linotype" pitchFamily="34" charset="0"/>
              </a:rPr>
              <a:t>M</a:t>
            </a:r>
            <a:r>
              <a:rPr lang="en-US" sz="1100" b="0" i="0">
                <a:solidFill>
                  <a:schemeClr val="bg1"/>
                </a:solidFill>
                <a:effectLst>
                  <a:outerShdw blurRad="38100" dist="38100" dir="2700000" algn="tl">
                    <a:srgbClr val="000000"/>
                  </a:outerShdw>
                </a:effectLst>
                <a:latin typeface="Frutiger Linotype" pitchFamily="34" charset="0"/>
              </a:rPr>
              <a:t>ASSACHUSETTS</a:t>
            </a:r>
            <a:r>
              <a:rPr lang="en-US" sz="1300" b="0" i="0">
                <a:solidFill>
                  <a:schemeClr val="bg1"/>
                </a:solidFill>
                <a:effectLst>
                  <a:outerShdw blurRad="38100" dist="38100" dir="2700000" algn="tl">
                    <a:srgbClr val="000000"/>
                  </a:outerShdw>
                </a:effectLst>
                <a:latin typeface="Frutiger Linotype" pitchFamily="34" charset="0"/>
              </a:rPr>
              <a:t>, A</a:t>
            </a:r>
            <a:r>
              <a:rPr lang="en-US" sz="1100" b="0" i="0">
                <a:solidFill>
                  <a:schemeClr val="bg1"/>
                </a:solidFill>
                <a:effectLst>
                  <a:outerShdw blurRad="38100" dist="38100" dir="2700000" algn="tl">
                    <a:srgbClr val="000000"/>
                  </a:outerShdw>
                </a:effectLst>
                <a:latin typeface="Frutiger Linotype" pitchFamily="34" charset="0"/>
              </a:rPr>
              <a:t>MHERST  • </a:t>
            </a:r>
            <a:r>
              <a:rPr lang="en-US" sz="1300" b="0" i="0">
                <a:solidFill>
                  <a:schemeClr val="bg1"/>
                </a:solidFill>
                <a:effectLst>
                  <a:outerShdw blurRad="38100" dist="38100" dir="2700000" algn="tl">
                    <a:srgbClr val="000000"/>
                  </a:outerShdw>
                </a:effectLst>
                <a:latin typeface="Frutiger Linotype" pitchFamily="34" charset="0"/>
              </a:rPr>
              <a:t> Department of Computer Science</a:t>
            </a:r>
          </a:p>
        </p:txBody>
      </p:sp>
      <p:pic>
        <p:nvPicPr>
          <p:cNvPr id="6" name="Picture 6" descr="newseal200"/>
          <p:cNvPicPr>
            <a:picLocks noChangeAspect="1" noChangeArrowheads="1"/>
          </p:cNvPicPr>
          <p:nvPr/>
        </p:nvPicPr>
        <p:blipFill>
          <a:blip r:embed="rId2"/>
          <a:srcRect/>
          <a:stretch>
            <a:fillRect/>
          </a:stretch>
        </p:blipFill>
        <p:spPr bwMode="auto">
          <a:xfrm>
            <a:off x="49213" y="6205538"/>
            <a:ext cx="674687" cy="652462"/>
          </a:xfrm>
          <a:prstGeom prst="rect">
            <a:avLst/>
          </a:prstGeom>
          <a:noFill/>
          <a:ln w="9525">
            <a:noFill/>
            <a:miter lim="800000"/>
            <a:headEnd/>
            <a:tailEnd/>
          </a:ln>
        </p:spPr>
      </p:pic>
      <p:pic>
        <p:nvPicPr>
          <p:cNvPr id="7" name="Picture 7"/>
          <p:cNvPicPr>
            <a:picLocks noChangeAspect="1" noChangeArrowheads="1"/>
          </p:cNvPicPr>
          <p:nvPr/>
        </p:nvPicPr>
        <p:blipFill>
          <a:blip r:embed="rId3"/>
          <a:srcRect/>
          <a:stretch>
            <a:fillRect/>
          </a:stretch>
        </p:blipFill>
        <p:spPr bwMode="auto">
          <a:xfrm>
            <a:off x="0" y="0"/>
            <a:ext cx="9144000" cy="652463"/>
          </a:xfrm>
          <a:prstGeom prst="rect">
            <a:avLst/>
          </a:prstGeom>
          <a:noFill/>
          <a:ln w="9525">
            <a:noFill/>
            <a:miter lim="800000"/>
            <a:headEnd/>
            <a:tailEnd/>
          </a:ln>
        </p:spPr>
      </p:pic>
      <p:pic>
        <p:nvPicPr>
          <p:cNvPr id="8" name="Picture 8"/>
          <p:cNvPicPr>
            <a:picLocks noChangeAspect="1" noChangeArrowheads="1"/>
          </p:cNvPicPr>
          <p:nvPr/>
        </p:nvPicPr>
        <p:blipFill>
          <a:blip r:embed="rId4"/>
          <a:srcRect/>
          <a:stretch>
            <a:fillRect/>
          </a:stretch>
        </p:blipFill>
        <p:spPr bwMode="auto">
          <a:xfrm>
            <a:off x="252413" y="163513"/>
            <a:ext cx="3049587" cy="433387"/>
          </a:xfrm>
          <a:prstGeom prst="rect">
            <a:avLst/>
          </a:prstGeom>
          <a:noFill/>
          <a:ln w="9525">
            <a:noFill/>
            <a:miter lim="800000"/>
            <a:headEnd/>
            <a:tailEnd/>
          </a:ln>
        </p:spPr>
      </p:pic>
      <p:sp>
        <p:nvSpPr>
          <p:cNvPr id="7171" name="Rectangle 3"/>
          <p:cNvSpPr>
            <a:spLocks noGrp="1" noChangeArrowheads="1"/>
          </p:cNvSpPr>
          <p:nvPr>
            <p:ph type="ctrTitle"/>
          </p:nvPr>
        </p:nvSpPr>
        <p:spPr>
          <a:xfrm>
            <a:off x="685800" y="2132013"/>
            <a:ext cx="7772400" cy="1468437"/>
          </a:xfrm>
        </p:spPr>
        <p:txBody>
          <a:bodyPr lIns="91367" tIns="45681" rIns="91367" bIns="45681" anchorCtr="1"/>
          <a:lstStyle>
            <a:lvl1pPr algn="ctr">
              <a:defRPr sz="3600" i="1">
                <a:solidFill>
                  <a:srgbClr val="881C1C"/>
                </a:solidFill>
              </a:defRPr>
            </a:lvl1pPr>
          </a:lstStyle>
          <a:p>
            <a:r>
              <a:rPr lang="en-US"/>
              <a:t>Click to edit Master title style</a:t>
            </a:r>
          </a:p>
        </p:txBody>
      </p:sp>
      <p:sp>
        <p:nvSpPr>
          <p:cNvPr id="7172" name="Rectangle 4"/>
          <p:cNvSpPr>
            <a:spLocks noGrp="1" noChangeArrowheads="1"/>
          </p:cNvSpPr>
          <p:nvPr>
            <p:ph type="subTitle" idx="1"/>
          </p:nvPr>
        </p:nvSpPr>
        <p:spPr>
          <a:xfrm>
            <a:off x="1371600" y="3886200"/>
            <a:ext cx="6400800" cy="1752600"/>
          </a:xfrm>
        </p:spPr>
        <p:txBody>
          <a:bodyPr lIns="91367" tIns="45681" rIns="91367" bIns="45681"/>
          <a:lstStyle>
            <a:lvl1pPr marL="0" indent="0" algn="ctr">
              <a:buFont typeface="Wingdings" charset="2"/>
              <a:buNone/>
              <a:defRPr sz="2200"/>
            </a:lvl1pPr>
          </a:lstStyle>
          <a:p>
            <a:r>
              <a:rPr lang="en-US"/>
              <a:t>Click to edit Master subtitle style</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sldNum" sz="quarter" idx="10"/>
          </p:nvPr>
        </p:nvSpPr>
        <p:spPr>
          <a:ln/>
        </p:spPr>
        <p:txBody>
          <a:bodyPr/>
          <a:lstStyle>
            <a:lvl1pPr>
              <a:defRPr/>
            </a:lvl1pPr>
          </a:lstStyle>
          <a:p>
            <a:pPr>
              <a:defRPr/>
            </a:pPr>
            <a:fld id="{3849C1F3-CE5E-5749-87E8-8A1C08483909}" type="slidenum">
              <a:rPr lang="en-US"/>
              <a:pPr>
                <a:defRPr/>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sldNum" sz="quarter" idx="10"/>
          </p:nvPr>
        </p:nvSpPr>
        <p:spPr>
          <a:ln/>
        </p:spPr>
        <p:txBody>
          <a:bodyPr/>
          <a:lstStyle>
            <a:lvl1pPr>
              <a:defRPr/>
            </a:lvl1pPr>
          </a:lstStyle>
          <a:p>
            <a:pPr>
              <a:defRPr/>
            </a:pPr>
            <a:fld id="{34E96F05-C617-264E-92F6-305F68D0346C}" type="slidenum">
              <a:rPr lang="en-US"/>
              <a:pPr>
                <a:defRPr/>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143000"/>
            <a:ext cx="40767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143000"/>
            <a:ext cx="4076700" cy="4983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sldNum" sz="quarter" idx="10"/>
          </p:nvPr>
        </p:nvSpPr>
        <p:spPr>
          <a:ln/>
        </p:spPr>
        <p:txBody>
          <a:bodyPr/>
          <a:lstStyle>
            <a:lvl1pPr>
              <a:defRPr/>
            </a:lvl1pPr>
          </a:lstStyle>
          <a:p>
            <a:pPr>
              <a:defRPr/>
            </a:pPr>
            <a:fld id="{A7463ED4-E88F-F048-B314-3F985E100931}" type="slidenum">
              <a:rPr lang="en-US"/>
              <a:pPr>
                <a:defRPr/>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sldNum" sz="quarter" idx="10"/>
          </p:nvPr>
        </p:nvSpPr>
        <p:spPr>
          <a:ln/>
        </p:spPr>
        <p:txBody>
          <a:bodyPr/>
          <a:lstStyle>
            <a:lvl1pPr>
              <a:defRPr/>
            </a:lvl1pPr>
          </a:lstStyle>
          <a:p>
            <a:pPr>
              <a:defRPr/>
            </a:pPr>
            <a:fld id="{7D214BE2-49C9-354A-B225-65725A2C51C4}" type="slidenum">
              <a:rPr lang="en-US"/>
              <a:pPr>
                <a:defRPr/>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sldNum" sz="quarter" idx="10"/>
          </p:nvPr>
        </p:nvSpPr>
        <p:spPr>
          <a:ln/>
        </p:spPr>
        <p:txBody>
          <a:bodyPr/>
          <a:lstStyle>
            <a:lvl1pPr>
              <a:defRPr/>
            </a:lvl1pPr>
          </a:lstStyle>
          <a:p>
            <a:pPr>
              <a:defRPr/>
            </a:pPr>
            <a:fld id="{7A35D612-634F-C549-8561-801BC615A0ED}" type="slidenum">
              <a:rPr lang="en-US"/>
              <a:pPr>
                <a:defRPr/>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sldNum" sz="quarter" idx="10"/>
          </p:nvPr>
        </p:nvSpPr>
        <p:spPr>
          <a:ln/>
        </p:spPr>
        <p:txBody>
          <a:bodyPr/>
          <a:lstStyle>
            <a:lvl1pPr>
              <a:defRPr/>
            </a:lvl1pPr>
          </a:lstStyle>
          <a:p>
            <a:pPr>
              <a:defRPr/>
            </a:pPr>
            <a:fld id="{5956456D-C922-E94D-A3F8-E3ED3E1EFD40}" type="slidenum">
              <a:rPr lang="en-US"/>
              <a:pPr>
                <a:defRPr/>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sldNum" sz="quarter" idx="10"/>
          </p:nvPr>
        </p:nvSpPr>
        <p:spPr>
          <a:ln/>
        </p:spPr>
        <p:txBody>
          <a:bodyPr/>
          <a:lstStyle>
            <a:lvl1pPr>
              <a:defRPr/>
            </a:lvl1pPr>
          </a:lstStyle>
          <a:p>
            <a:pPr>
              <a:defRPr/>
            </a:pPr>
            <a:fld id="{EFA2B5A0-0C3B-4C46-A0AE-2CD7EEE65ACE}" type="slidenum">
              <a:rPr lang="en-US"/>
              <a:pPr>
                <a:defRPr/>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sldNum" sz="quarter" idx="10"/>
          </p:nvPr>
        </p:nvSpPr>
        <p:spPr>
          <a:ln/>
        </p:spPr>
        <p:txBody>
          <a:bodyPr/>
          <a:lstStyle>
            <a:lvl1pPr>
              <a:defRPr/>
            </a:lvl1pPr>
          </a:lstStyle>
          <a:p>
            <a:pPr>
              <a:defRPr/>
            </a:pPr>
            <a:fld id="{11327BEF-95E6-9E4D-B7F3-EBC29A4B394E}" type="slidenum">
              <a:rPr lang="en-US"/>
              <a:pPr>
                <a:defRPr/>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sldNum" sz="quarter" idx="10"/>
          </p:nvPr>
        </p:nvSpPr>
        <p:spPr>
          <a:ln/>
        </p:spPr>
        <p:txBody>
          <a:bodyPr/>
          <a:lstStyle>
            <a:lvl1pPr>
              <a:defRPr/>
            </a:lvl1pPr>
          </a:lstStyle>
          <a:p>
            <a:pPr>
              <a:defRPr/>
            </a:pPr>
            <a:fld id="{FF1A9F1E-BC07-4B49-8F38-5212410C8DD3}" type="slidenum">
              <a:rPr lang="en-US"/>
              <a:pPr>
                <a:defRPr/>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152400"/>
            <a:ext cx="2076450" cy="5973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81000" y="152400"/>
            <a:ext cx="6076950" cy="5973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sldNum" sz="quarter" idx="10"/>
          </p:nvPr>
        </p:nvSpPr>
        <p:spPr>
          <a:ln/>
        </p:spPr>
        <p:txBody>
          <a:bodyPr/>
          <a:lstStyle>
            <a:lvl1pPr>
              <a:defRPr/>
            </a:lvl1pPr>
          </a:lstStyle>
          <a:p>
            <a:pPr>
              <a:defRPr/>
            </a:pPr>
            <a:fld id="{93B0948C-C11C-884B-8693-32DE4907E630}" type="slidenum">
              <a:rPr lang="en-US"/>
              <a:pPr>
                <a:defRPr/>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2588" y="152400"/>
            <a:ext cx="8304212"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076700" cy="4983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143000"/>
            <a:ext cx="4076700" cy="4983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sldNum" sz="quarter" idx="10"/>
          </p:nvPr>
        </p:nvSpPr>
        <p:spPr>
          <a:ln/>
        </p:spPr>
        <p:txBody>
          <a:bodyPr/>
          <a:lstStyle>
            <a:lvl1pPr>
              <a:defRPr/>
            </a:lvl1pPr>
          </a:lstStyle>
          <a:p>
            <a:pPr>
              <a:defRPr/>
            </a:pPr>
            <a:fld id="{C2083991-2B47-AE49-971C-350493D5E5D2}" type="slidenum">
              <a:rPr lang="en-US"/>
              <a:pPr>
                <a:defRPr/>
              </a:pPr>
              <a:t>‹#›</a:t>
            </a:fld>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82588" y="152400"/>
            <a:ext cx="8304212" cy="9906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381000" y="1143000"/>
            <a:ext cx="8305800" cy="4983163"/>
          </a:xfrm>
        </p:spPr>
        <p:txBody>
          <a:bodyPr/>
          <a:lstStyle/>
          <a:p>
            <a:pPr lvl="0"/>
            <a:endParaRPr lang="en-US" noProof="0" smtClean="0"/>
          </a:p>
        </p:txBody>
      </p:sp>
      <p:sp>
        <p:nvSpPr>
          <p:cNvPr id="4" name="Rectangle 5"/>
          <p:cNvSpPr>
            <a:spLocks noGrp="1" noChangeArrowheads="1"/>
          </p:cNvSpPr>
          <p:nvPr>
            <p:ph type="sldNum" sz="quarter" idx="10"/>
          </p:nvPr>
        </p:nvSpPr>
        <p:spPr>
          <a:ln/>
        </p:spPr>
        <p:txBody>
          <a:bodyPr/>
          <a:lstStyle>
            <a:lvl1pPr>
              <a:defRPr/>
            </a:lvl1pPr>
          </a:lstStyle>
          <a:p>
            <a:pPr>
              <a:defRPr/>
            </a:pPr>
            <a:fld id="{A95C87BF-39B0-6240-88E6-4127186BA48F}" type="slidenum">
              <a:rPr lang="en-US"/>
              <a:pPr>
                <a:defRPr/>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 Id="rId16" Type="http://schemas.openxmlformats.org/officeDocument/2006/relationships/image" Target="../media/image2.png"/><Relationship Id="rId17"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Pr>
        <a:solidFill>
          <a:schemeClr val="bg1"/>
        </a:solidFill>
        <a:effectLst/>
      </p:bgPr>
    </p:bg>
    <p:spTree>
      <p:nvGrpSpPr>
        <p:cNvPr id="1" name=""/>
        <p:cNvGrpSpPr/>
        <p:nvPr/>
      </p:nvGrpSpPr>
      <p:grpSpPr>
        <a:xfrm>
          <a:off x="0" y="0"/>
          <a:ext cx="0" cy="0"/>
          <a:chOff x="0" y="0"/>
          <a:chExt cx="0" cy="0"/>
        </a:xfrm>
      </p:grpSpPr>
      <p:sp>
        <p:nvSpPr>
          <p:cNvPr id="6147" name="Rectangle 3"/>
          <p:cNvSpPr>
            <a:spLocks noChangeArrowheads="1"/>
          </p:cNvSpPr>
          <p:nvPr/>
        </p:nvSpPr>
        <p:spPr bwMode="auto">
          <a:xfrm>
            <a:off x="0" y="6562725"/>
            <a:ext cx="9144000" cy="319088"/>
          </a:xfrm>
          <a:prstGeom prst="rect">
            <a:avLst/>
          </a:prstGeom>
          <a:gradFill rotWithShape="0">
            <a:gsLst>
              <a:gs pos="0">
                <a:srgbClr val="000000">
                  <a:alpha val="55000"/>
                </a:srgbClr>
              </a:gs>
              <a:gs pos="100000">
                <a:srgbClr val="FF0000">
                  <a:alpha val="35001"/>
                </a:srgbClr>
              </a:gs>
            </a:gsLst>
            <a:lin ang="0" scaled="1"/>
          </a:gradFill>
          <a:ln w="9525">
            <a:noFill/>
            <a:miter lim="800000"/>
            <a:headEnd/>
            <a:tailEnd/>
          </a:ln>
          <a:effectLst/>
        </p:spPr>
        <p:txBody>
          <a:bodyPr wrap="none" anchor="ctr">
            <a:prstTxWarp prst="textNoShape">
              <a:avLst/>
            </a:prstTxWarp>
          </a:bodyPr>
          <a:lstStyle/>
          <a:p>
            <a:pPr>
              <a:defRPr/>
            </a:pPr>
            <a:endParaRPr lang="en-US"/>
          </a:p>
        </p:txBody>
      </p:sp>
      <p:sp>
        <p:nvSpPr>
          <p:cNvPr id="6148" name="Text Box 4"/>
          <p:cNvSpPr txBox="1">
            <a:spLocks noChangeArrowheads="1"/>
          </p:cNvSpPr>
          <p:nvPr/>
        </p:nvSpPr>
        <p:spPr bwMode="auto">
          <a:xfrm>
            <a:off x="0" y="6564313"/>
            <a:ext cx="9144000" cy="296862"/>
          </a:xfrm>
          <a:prstGeom prst="rect">
            <a:avLst/>
          </a:prstGeom>
          <a:gradFill rotWithShape="1">
            <a:gsLst>
              <a:gs pos="0">
                <a:srgbClr val="760000">
                  <a:alpha val="39999"/>
                </a:srgbClr>
              </a:gs>
              <a:gs pos="100000">
                <a:srgbClr val="FF0000">
                  <a:alpha val="39999"/>
                </a:srgbClr>
              </a:gs>
            </a:gsLst>
            <a:lin ang="5400000" scaled="1"/>
          </a:gradFill>
          <a:ln w="9525">
            <a:noFill/>
            <a:miter lim="800000"/>
            <a:headEnd/>
            <a:tailEnd/>
          </a:ln>
          <a:effectLst/>
        </p:spPr>
        <p:txBody>
          <a:bodyPr lIns="99953" tIns="49976" rIns="99953" bIns="49976">
            <a:prstTxWarp prst="textNoShape">
              <a:avLst/>
            </a:prstTxWarp>
            <a:spAutoFit/>
          </a:bodyPr>
          <a:lstStyle/>
          <a:p>
            <a:pPr defTabSz="1000125">
              <a:lnSpc>
                <a:spcPct val="100000"/>
              </a:lnSpc>
              <a:spcBef>
                <a:spcPct val="50000"/>
              </a:spcBef>
              <a:buClrTx/>
              <a:buSzTx/>
              <a:buFontTx/>
              <a:buNone/>
              <a:defRPr/>
            </a:pPr>
            <a:r>
              <a:rPr lang="en-US" sz="1300" b="0" i="0">
                <a:solidFill>
                  <a:schemeClr val="bg1"/>
                </a:solidFill>
                <a:effectLst>
                  <a:outerShdw blurRad="38100" dist="38100" dir="2700000" algn="tl">
                    <a:srgbClr val="000000"/>
                  </a:outerShdw>
                </a:effectLst>
                <a:latin typeface="Frutiger Linotype" pitchFamily="34" charset="0"/>
              </a:rPr>
              <a:t>U</a:t>
            </a:r>
            <a:r>
              <a:rPr lang="en-US" sz="1100" b="0" i="0">
                <a:solidFill>
                  <a:schemeClr val="bg1"/>
                </a:solidFill>
                <a:effectLst>
                  <a:outerShdw blurRad="38100" dist="38100" dir="2700000" algn="tl">
                    <a:srgbClr val="000000"/>
                  </a:outerShdw>
                </a:effectLst>
                <a:latin typeface="Frutiger Linotype" pitchFamily="34" charset="0"/>
              </a:rPr>
              <a:t>NIVERSITY OF </a:t>
            </a:r>
            <a:r>
              <a:rPr lang="en-US" sz="1300" b="0" i="0">
                <a:solidFill>
                  <a:schemeClr val="bg1"/>
                </a:solidFill>
                <a:effectLst>
                  <a:outerShdw blurRad="38100" dist="38100" dir="2700000" algn="tl">
                    <a:srgbClr val="000000"/>
                  </a:outerShdw>
                </a:effectLst>
                <a:latin typeface="Frutiger Linotype" pitchFamily="34" charset="0"/>
              </a:rPr>
              <a:t>M</a:t>
            </a:r>
            <a:r>
              <a:rPr lang="en-US" sz="1100" b="0" i="0">
                <a:solidFill>
                  <a:schemeClr val="bg1"/>
                </a:solidFill>
                <a:effectLst>
                  <a:outerShdw blurRad="38100" dist="38100" dir="2700000" algn="tl">
                    <a:srgbClr val="000000"/>
                  </a:outerShdw>
                </a:effectLst>
                <a:latin typeface="Frutiger Linotype" pitchFamily="34" charset="0"/>
              </a:rPr>
              <a:t>ASSACHUSETTS</a:t>
            </a:r>
            <a:r>
              <a:rPr lang="en-US" sz="1300" b="0" i="0">
                <a:solidFill>
                  <a:schemeClr val="bg1"/>
                </a:solidFill>
                <a:effectLst>
                  <a:outerShdw blurRad="38100" dist="38100" dir="2700000" algn="tl">
                    <a:srgbClr val="000000"/>
                  </a:outerShdw>
                </a:effectLst>
                <a:latin typeface="Frutiger Linotype" pitchFamily="34" charset="0"/>
              </a:rPr>
              <a:t> A</a:t>
            </a:r>
            <a:r>
              <a:rPr lang="en-US" sz="1100" b="0" i="0">
                <a:solidFill>
                  <a:schemeClr val="bg1"/>
                </a:solidFill>
                <a:effectLst>
                  <a:outerShdw blurRad="38100" dist="38100" dir="2700000" algn="tl">
                    <a:srgbClr val="000000"/>
                  </a:outerShdw>
                </a:effectLst>
                <a:latin typeface="Frutiger Linotype" pitchFamily="34" charset="0"/>
              </a:rPr>
              <a:t>MHERST  • </a:t>
            </a:r>
            <a:r>
              <a:rPr lang="en-US" sz="1300" b="0" i="0">
                <a:solidFill>
                  <a:schemeClr val="bg1"/>
                </a:solidFill>
                <a:effectLst>
                  <a:outerShdw blurRad="38100" dist="38100" dir="2700000" algn="tl">
                    <a:srgbClr val="000000"/>
                  </a:outerShdw>
                </a:effectLst>
                <a:latin typeface="Frutiger Linotype" pitchFamily="34" charset="0"/>
              </a:rPr>
              <a:t> Department of Computer Science</a:t>
            </a:r>
            <a:endParaRPr lang="en-US" sz="1100" b="0" i="0">
              <a:solidFill>
                <a:schemeClr val="bg1"/>
              </a:solidFill>
              <a:effectLst>
                <a:outerShdw blurRad="38100" dist="38100" dir="2700000" algn="tl">
                  <a:srgbClr val="000000"/>
                </a:outerShdw>
              </a:effectLst>
              <a:latin typeface="Frutiger Linotype" pitchFamily="34" charset="0"/>
            </a:endParaRPr>
          </a:p>
        </p:txBody>
      </p:sp>
      <p:sp>
        <p:nvSpPr>
          <p:cNvPr id="6149" name="Rectangle 5"/>
          <p:cNvSpPr>
            <a:spLocks noGrp="1" noChangeArrowheads="1"/>
          </p:cNvSpPr>
          <p:nvPr>
            <p:ph type="sldNum" sz="quarter" idx="4"/>
          </p:nvPr>
        </p:nvSpPr>
        <p:spPr bwMode="auto">
          <a:xfrm>
            <a:off x="8382000" y="6530975"/>
            <a:ext cx="677863" cy="327025"/>
          </a:xfrm>
          <a:prstGeom prst="rect">
            <a:avLst/>
          </a:prstGeom>
          <a:noFill/>
          <a:ln w="9525">
            <a:noFill/>
            <a:miter lim="800000"/>
            <a:headEnd/>
            <a:tailEnd/>
          </a:ln>
          <a:effectLst/>
        </p:spPr>
        <p:txBody>
          <a:bodyPr vert="horz" wrap="square" lIns="99953" tIns="49976" rIns="99953" bIns="49976" numCol="1" anchor="ctr" anchorCtr="0" compatLnSpc="1">
            <a:prstTxWarp prst="textNoShape">
              <a:avLst/>
            </a:prstTxWarp>
          </a:bodyPr>
          <a:lstStyle>
            <a:lvl1pPr algn="r" eaLnBrk="0" hangingPunct="0">
              <a:lnSpc>
                <a:spcPct val="100000"/>
              </a:lnSpc>
              <a:spcBef>
                <a:spcPct val="0"/>
              </a:spcBef>
              <a:buClrTx/>
              <a:buSzTx/>
              <a:buFontTx/>
              <a:buNone/>
              <a:defRPr sz="1000" b="0" i="0">
                <a:solidFill>
                  <a:schemeClr val="bg1"/>
                </a:solidFill>
                <a:latin typeface="Gill Sans MT" charset="0"/>
              </a:defRPr>
            </a:lvl1pPr>
          </a:lstStyle>
          <a:p>
            <a:pPr>
              <a:defRPr/>
            </a:pPr>
            <a:fld id="{CB014DFF-E092-E64E-8E0D-DF203C420AF0}" type="slidenum">
              <a:rPr lang="en-US"/>
              <a:pPr>
                <a:defRPr/>
              </a:pPr>
              <a:t>‹#›</a:t>
            </a:fld>
            <a:endParaRPr lang="en-US"/>
          </a:p>
        </p:txBody>
      </p:sp>
      <p:pic>
        <p:nvPicPr>
          <p:cNvPr id="1029" name="Picture 6" descr="newseal200"/>
          <p:cNvPicPr>
            <a:picLocks noChangeAspect="1" noChangeArrowheads="1"/>
          </p:cNvPicPr>
          <p:nvPr/>
        </p:nvPicPr>
        <p:blipFill>
          <a:blip r:embed="rId15"/>
          <a:srcRect/>
          <a:stretch>
            <a:fillRect/>
          </a:stretch>
        </p:blipFill>
        <p:spPr bwMode="auto">
          <a:xfrm>
            <a:off x="49213" y="6286500"/>
            <a:ext cx="588962" cy="571500"/>
          </a:xfrm>
          <a:prstGeom prst="rect">
            <a:avLst/>
          </a:prstGeom>
          <a:noFill/>
          <a:ln w="9525">
            <a:noFill/>
            <a:miter lim="800000"/>
            <a:headEnd/>
            <a:tailEnd/>
          </a:ln>
        </p:spPr>
      </p:pic>
      <p:sp>
        <p:nvSpPr>
          <p:cNvPr id="1030" name="Rectangle 7"/>
          <p:cNvSpPr>
            <a:spLocks noGrp="1" noChangeArrowheads="1"/>
          </p:cNvSpPr>
          <p:nvPr>
            <p:ph type="title"/>
          </p:nvPr>
        </p:nvSpPr>
        <p:spPr bwMode="auto">
          <a:xfrm>
            <a:off x="382588" y="152400"/>
            <a:ext cx="8304212"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zh-CN"/>
              <a:t>Click to edit Master title style</a:t>
            </a:r>
          </a:p>
        </p:txBody>
      </p:sp>
      <p:sp>
        <p:nvSpPr>
          <p:cNvPr id="1031" name="Rectangle 8"/>
          <p:cNvSpPr>
            <a:spLocks noGrp="1" noChangeArrowheads="1"/>
          </p:cNvSpPr>
          <p:nvPr>
            <p:ph type="body" idx="1"/>
          </p:nvPr>
        </p:nvSpPr>
        <p:spPr bwMode="auto">
          <a:xfrm>
            <a:off x="381000" y="1143000"/>
            <a:ext cx="8305800" cy="4983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6153" name="Line 9"/>
          <p:cNvSpPr>
            <a:spLocks noChangeShapeType="1"/>
          </p:cNvSpPr>
          <p:nvPr/>
        </p:nvSpPr>
        <p:spPr bwMode="auto">
          <a:xfrm>
            <a:off x="152400" y="914400"/>
            <a:ext cx="8763000" cy="0"/>
          </a:xfrm>
          <a:prstGeom prst="line">
            <a:avLst/>
          </a:prstGeom>
          <a:noFill/>
          <a:ln w="38100">
            <a:solidFill>
              <a:srgbClr val="CC0000"/>
            </a:solidFill>
            <a:round/>
            <a:headEnd/>
            <a:tailEnd/>
          </a:ln>
          <a:effectLst/>
        </p:spPr>
        <p:txBody>
          <a:bodyPr>
            <a:prstTxWarp prst="textNoShape">
              <a:avLst/>
            </a:prstTxWarp>
          </a:bodyPr>
          <a:lstStyle/>
          <a:p>
            <a:pPr>
              <a:defRPr/>
            </a:pPr>
            <a:endParaRPr lang="en-US"/>
          </a:p>
        </p:txBody>
      </p:sp>
    </p:spTree>
  </p:cSld>
  <p:clrMap bg1="lt1" tx1="dk1" bg2="lt2" tx2="dk2" accent1="accent1" accent2="accent2" accent3="accent3" accent4="accent4" accent5="accent5" accent6="accent6" hlink="hlink" folHlink="folHlink"/>
  <p:sldLayoutIdLst>
    <p:sldLayoutId id="2147483830"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3200" b="1">
          <a:solidFill>
            <a:schemeClr val="folHlink"/>
          </a:solidFill>
          <a:latin typeface="+mj-lt"/>
          <a:ea typeface="ＭＳ Ｐゴシック" charset="-128"/>
          <a:cs typeface="ＭＳ Ｐゴシック" charset="-128"/>
        </a:defRPr>
      </a:lvl1pPr>
      <a:lvl2pPr algn="l" rtl="0" eaLnBrk="0" fontAlgn="base" hangingPunct="0">
        <a:spcBef>
          <a:spcPct val="0"/>
        </a:spcBef>
        <a:spcAft>
          <a:spcPct val="0"/>
        </a:spcAft>
        <a:defRPr sz="3200" b="1">
          <a:solidFill>
            <a:schemeClr val="folHlink"/>
          </a:solidFill>
          <a:latin typeface="Verdana" charset="0"/>
          <a:ea typeface="ＭＳ Ｐゴシック" charset="-128"/>
          <a:cs typeface="ＭＳ Ｐゴシック" charset="-128"/>
        </a:defRPr>
      </a:lvl2pPr>
      <a:lvl3pPr algn="l" rtl="0" eaLnBrk="0" fontAlgn="base" hangingPunct="0">
        <a:spcBef>
          <a:spcPct val="0"/>
        </a:spcBef>
        <a:spcAft>
          <a:spcPct val="0"/>
        </a:spcAft>
        <a:defRPr sz="3200" b="1">
          <a:solidFill>
            <a:schemeClr val="folHlink"/>
          </a:solidFill>
          <a:latin typeface="Verdana" charset="0"/>
          <a:ea typeface="ＭＳ Ｐゴシック" charset="-128"/>
          <a:cs typeface="ＭＳ Ｐゴシック" charset="-128"/>
        </a:defRPr>
      </a:lvl3pPr>
      <a:lvl4pPr algn="l" rtl="0" eaLnBrk="0" fontAlgn="base" hangingPunct="0">
        <a:spcBef>
          <a:spcPct val="0"/>
        </a:spcBef>
        <a:spcAft>
          <a:spcPct val="0"/>
        </a:spcAft>
        <a:defRPr sz="3200" b="1">
          <a:solidFill>
            <a:schemeClr val="folHlink"/>
          </a:solidFill>
          <a:latin typeface="Verdana" charset="0"/>
          <a:ea typeface="ＭＳ Ｐゴシック" charset="-128"/>
          <a:cs typeface="ＭＳ Ｐゴシック" charset="-128"/>
        </a:defRPr>
      </a:lvl4pPr>
      <a:lvl5pPr algn="l" rtl="0" eaLnBrk="0" fontAlgn="base" hangingPunct="0">
        <a:spcBef>
          <a:spcPct val="0"/>
        </a:spcBef>
        <a:spcAft>
          <a:spcPct val="0"/>
        </a:spcAft>
        <a:defRPr sz="3200" b="1">
          <a:solidFill>
            <a:schemeClr val="folHlink"/>
          </a:solidFill>
          <a:latin typeface="Verdana" charset="0"/>
          <a:ea typeface="ＭＳ Ｐゴシック" charset="-128"/>
          <a:cs typeface="ＭＳ Ｐゴシック" charset="-128"/>
        </a:defRPr>
      </a:lvl5pPr>
      <a:lvl6pPr marL="457200" algn="l" rtl="0" fontAlgn="base">
        <a:spcBef>
          <a:spcPct val="0"/>
        </a:spcBef>
        <a:spcAft>
          <a:spcPct val="0"/>
        </a:spcAft>
        <a:defRPr sz="3200" b="1">
          <a:solidFill>
            <a:schemeClr val="folHlink"/>
          </a:solidFill>
          <a:latin typeface="Verdana" charset="0"/>
        </a:defRPr>
      </a:lvl6pPr>
      <a:lvl7pPr marL="914400" algn="l" rtl="0" fontAlgn="base">
        <a:spcBef>
          <a:spcPct val="0"/>
        </a:spcBef>
        <a:spcAft>
          <a:spcPct val="0"/>
        </a:spcAft>
        <a:defRPr sz="3200" b="1">
          <a:solidFill>
            <a:schemeClr val="folHlink"/>
          </a:solidFill>
          <a:latin typeface="Verdana" charset="0"/>
        </a:defRPr>
      </a:lvl7pPr>
      <a:lvl8pPr marL="1371600" algn="l" rtl="0" fontAlgn="base">
        <a:spcBef>
          <a:spcPct val="0"/>
        </a:spcBef>
        <a:spcAft>
          <a:spcPct val="0"/>
        </a:spcAft>
        <a:defRPr sz="3200" b="1">
          <a:solidFill>
            <a:schemeClr val="folHlink"/>
          </a:solidFill>
          <a:latin typeface="Verdana" charset="0"/>
        </a:defRPr>
      </a:lvl8pPr>
      <a:lvl9pPr marL="1828800" algn="l" rtl="0" fontAlgn="base">
        <a:spcBef>
          <a:spcPct val="0"/>
        </a:spcBef>
        <a:spcAft>
          <a:spcPct val="0"/>
        </a:spcAft>
        <a:defRPr sz="3200" b="1">
          <a:solidFill>
            <a:schemeClr val="folHlink"/>
          </a:solidFill>
          <a:latin typeface="Verdana" charset="0"/>
        </a:defRPr>
      </a:lvl9pPr>
    </p:titleStyle>
    <p:bodyStyle>
      <a:lvl1pPr marL="341313" indent="-341313" algn="l" rtl="0" eaLnBrk="0" fontAlgn="base" hangingPunct="0">
        <a:spcBef>
          <a:spcPct val="20000"/>
        </a:spcBef>
        <a:spcAft>
          <a:spcPct val="0"/>
        </a:spcAft>
        <a:buClr>
          <a:schemeClr val="folHlink"/>
        </a:buClr>
        <a:buSzPct val="60000"/>
        <a:buFont typeface="Wingdings" charset="2"/>
        <a:buBlip>
          <a:blip r:embed="rId16"/>
        </a:buBlip>
        <a:defRPr sz="2600" b="1">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hlink"/>
        </a:buClr>
        <a:buSzPct val="55000"/>
        <a:buFont typeface="Wingdings" charset="2"/>
        <a:buBlip>
          <a:blip r:embed="rId17"/>
        </a:buBlip>
        <a:defRPr sz="2400">
          <a:solidFill>
            <a:schemeClr val="tx1"/>
          </a:solidFill>
          <a:latin typeface="+mn-lt"/>
          <a:ea typeface="ＭＳ Ｐゴシック" charset="-128"/>
        </a:defRPr>
      </a:lvl2pPr>
      <a:lvl3pPr marL="1143000" indent="-228600" algn="l" rtl="0" eaLnBrk="0" fontAlgn="base" hangingPunct="0">
        <a:spcBef>
          <a:spcPct val="20000"/>
        </a:spcBef>
        <a:spcAft>
          <a:spcPct val="0"/>
        </a:spcAft>
        <a:buClr>
          <a:schemeClr val="folHlink"/>
        </a:buClr>
        <a:buSzPct val="50000"/>
        <a:buFont typeface="Wingdings" charset="2"/>
        <a:buBlip>
          <a:blip r:embed="rId16"/>
        </a:buBlip>
        <a:defRPr sz="2100">
          <a:solidFill>
            <a:schemeClr val="tx1"/>
          </a:solidFill>
          <a:latin typeface="+mn-lt"/>
          <a:ea typeface="ＭＳ Ｐゴシック" charset="-128"/>
        </a:defRPr>
      </a:lvl3pPr>
      <a:lvl4pPr marL="1600200" indent="-228600" algn="l" rtl="0" eaLnBrk="0" fontAlgn="base" hangingPunct="0">
        <a:spcBef>
          <a:spcPct val="20000"/>
        </a:spcBef>
        <a:spcAft>
          <a:spcPct val="0"/>
        </a:spcAft>
        <a:buClr>
          <a:schemeClr val="accent2"/>
        </a:buClr>
        <a:buSzPct val="55000"/>
        <a:buFont typeface="Wingdings" charset="2"/>
        <a:buBlip>
          <a:blip r:embed="rId17"/>
        </a:buBlip>
        <a:defRPr sz="2100">
          <a:solidFill>
            <a:schemeClr val="tx1"/>
          </a:solidFill>
          <a:latin typeface="+mn-lt"/>
          <a:ea typeface="ＭＳ Ｐゴシック" charset="-128"/>
        </a:defRPr>
      </a:lvl4pPr>
      <a:lvl5pPr marL="2057400" indent="-228600" algn="l" rtl="0" eaLnBrk="0" fontAlgn="base" hangingPunct="0">
        <a:spcBef>
          <a:spcPct val="20000"/>
        </a:spcBef>
        <a:spcAft>
          <a:spcPct val="0"/>
        </a:spcAft>
        <a:buClr>
          <a:schemeClr val="accent1"/>
        </a:buClr>
        <a:buSzPct val="50000"/>
        <a:buFont typeface="Wingdings" charset="2"/>
        <a:buBlip>
          <a:blip r:embed="rId16"/>
        </a:buBlip>
        <a:defRPr sz="2100">
          <a:solidFill>
            <a:schemeClr val="tx1"/>
          </a:solidFill>
          <a:latin typeface="+mn-lt"/>
          <a:ea typeface="ＭＳ Ｐゴシック" charset="-128"/>
        </a:defRPr>
      </a:lvl5pPr>
      <a:lvl6pPr marL="2514600" indent="-228600" algn="l" rtl="0" fontAlgn="base">
        <a:spcBef>
          <a:spcPct val="20000"/>
        </a:spcBef>
        <a:spcAft>
          <a:spcPct val="0"/>
        </a:spcAft>
        <a:buClr>
          <a:schemeClr val="accent1"/>
        </a:buClr>
        <a:buSzPct val="50000"/>
        <a:buFont typeface="Wingdings" charset="2"/>
        <a:buBlip>
          <a:blip r:embed="rId16"/>
        </a:buBlip>
        <a:defRPr sz="2100">
          <a:solidFill>
            <a:schemeClr val="tx1"/>
          </a:solidFill>
          <a:latin typeface="+mn-lt"/>
          <a:ea typeface="ＭＳ Ｐゴシック" charset="-128"/>
        </a:defRPr>
      </a:lvl6pPr>
      <a:lvl7pPr marL="2971800" indent="-228600" algn="l" rtl="0" fontAlgn="base">
        <a:spcBef>
          <a:spcPct val="20000"/>
        </a:spcBef>
        <a:spcAft>
          <a:spcPct val="0"/>
        </a:spcAft>
        <a:buClr>
          <a:schemeClr val="accent1"/>
        </a:buClr>
        <a:buSzPct val="50000"/>
        <a:buFont typeface="Wingdings" charset="2"/>
        <a:buBlip>
          <a:blip r:embed="rId16"/>
        </a:buBlip>
        <a:defRPr sz="2100">
          <a:solidFill>
            <a:schemeClr val="tx1"/>
          </a:solidFill>
          <a:latin typeface="+mn-lt"/>
          <a:ea typeface="ＭＳ Ｐゴシック" charset="-128"/>
        </a:defRPr>
      </a:lvl7pPr>
      <a:lvl8pPr marL="3429000" indent="-228600" algn="l" rtl="0" fontAlgn="base">
        <a:spcBef>
          <a:spcPct val="20000"/>
        </a:spcBef>
        <a:spcAft>
          <a:spcPct val="0"/>
        </a:spcAft>
        <a:buClr>
          <a:schemeClr val="accent1"/>
        </a:buClr>
        <a:buSzPct val="50000"/>
        <a:buFont typeface="Wingdings" charset="2"/>
        <a:buBlip>
          <a:blip r:embed="rId16"/>
        </a:buBlip>
        <a:defRPr sz="2100">
          <a:solidFill>
            <a:schemeClr val="tx1"/>
          </a:solidFill>
          <a:latin typeface="+mn-lt"/>
          <a:ea typeface="ＭＳ Ｐゴシック" charset="-128"/>
        </a:defRPr>
      </a:lvl8pPr>
      <a:lvl9pPr marL="3886200" indent="-228600" algn="l" rtl="0" fontAlgn="base">
        <a:spcBef>
          <a:spcPct val="20000"/>
        </a:spcBef>
        <a:spcAft>
          <a:spcPct val="0"/>
        </a:spcAft>
        <a:buClr>
          <a:schemeClr val="accent1"/>
        </a:buClr>
        <a:buSzPct val="50000"/>
        <a:buFont typeface="Wingdings" charset="2"/>
        <a:buBlip>
          <a:blip r:embed="rId16"/>
        </a:buBlip>
        <a:defRPr sz="21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tags" Target="../tags/tag2.xml"/><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tags" Target="../tags/tag3.xml"/><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4.xml"/><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image" Target="../media/image6.pdf"/><Relationship Id="rId5" Type="http://schemas.openxmlformats.org/officeDocument/2006/relationships/image" Target="../media/image7.png"/><Relationship Id="rId6" Type="http://schemas.openxmlformats.org/officeDocument/2006/relationships/image" Target="../media/image8.pdf"/><Relationship Id="rId7" Type="http://schemas.openxmlformats.org/officeDocument/2006/relationships/image" Target="../media/image9.png"/><Relationship Id="rId8" Type="http://schemas.openxmlformats.org/officeDocument/2006/relationships/image" Target="../media/image10.pdf"/><Relationship Id="rId9" Type="http://schemas.openxmlformats.org/officeDocument/2006/relationships/image" Target="../media/image11.png"/><Relationship Id="rId1" Type="http://schemas.openxmlformats.org/officeDocument/2006/relationships/tags" Target="../tags/tag6.x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image" Target="../media/image12.jpeg"/><Relationship Id="rId5" Type="http://schemas.openxmlformats.org/officeDocument/2006/relationships/image" Target="../media/image13.jpeg"/><Relationship Id="rId6" Type="http://schemas.openxmlformats.org/officeDocument/2006/relationships/image" Target="../media/image14.emf"/><Relationship Id="rId1" Type="http://schemas.openxmlformats.org/officeDocument/2006/relationships/tags" Target="../tags/tag7.xml"/><Relationship Id="rId2"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image" Target="../media/image15.jpeg"/><Relationship Id="rId5" Type="http://schemas.openxmlformats.org/officeDocument/2006/relationships/image" Target="../media/image16.emf"/><Relationship Id="rId6" Type="http://schemas.openxmlformats.org/officeDocument/2006/relationships/image" Target="../media/image17.emf"/><Relationship Id="rId1" Type="http://schemas.openxmlformats.org/officeDocument/2006/relationships/tags" Target="../tags/tag8.x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image" Target="../media/image13.jpeg"/><Relationship Id="rId5" Type="http://schemas.openxmlformats.org/officeDocument/2006/relationships/image" Target="../media/image12.jpeg"/><Relationship Id="rId6" Type="http://schemas.openxmlformats.org/officeDocument/2006/relationships/image" Target="../media/image18.emf"/><Relationship Id="rId7" Type="http://schemas.openxmlformats.org/officeDocument/2006/relationships/image" Target="../media/image19.emf"/><Relationship Id="rId1" Type="http://schemas.openxmlformats.org/officeDocument/2006/relationships/tags" Target="../tags/tag9.x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df"/><Relationship Id="rId4"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4" Type="http://schemas.openxmlformats.org/officeDocument/2006/relationships/image" Target="../media/image22.jpeg"/><Relationship Id="rId5" Type="http://schemas.openxmlformats.org/officeDocument/2006/relationships/image" Target="../media/image23.jpeg"/><Relationship Id="rId6" Type="http://schemas.openxmlformats.org/officeDocument/2006/relationships/image" Target="../media/image12.jpeg"/><Relationship Id="rId7" Type="http://schemas.openxmlformats.org/officeDocument/2006/relationships/image" Target="../media/image24.pdf"/><Relationship Id="rId8" Type="http://schemas.openxmlformats.org/officeDocument/2006/relationships/image" Target="../media/image25.png"/><Relationship Id="rId9" Type="http://schemas.openxmlformats.org/officeDocument/2006/relationships/image" Target="../media/image26.png"/><Relationship Id="rId10" Type="http://schemas.openxmlformats.org/officeDocument/2006/relationships/image" Target="../media/image15.jpeg"/><Relationship Id="rId1" Type="http://schemas.openxmlformats.org/officeDocument/2006/relationships/tags" Target="../tags/tag10.x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7.emf"/></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2.jpeg"/><Relationship Id="rId5" Type="http://schemas.openxmlformats.org/officeDocument/2006/relationships/image" Target="../media/image28.emf"/><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image" Target="../media/image29.pdf"/><Relationship Id="rId4" Type="http://schemas.openxmlformats.org/officeDocument/2006/relationships/image" Target="../media/image30.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0" y="1579563"/>
            <a:ext cx="9144000" cy="1468437"/>
          </a:xfrm>
        </p:spPr>
        <p:txBody>
          <a:bodyPr/>
          <a:lstStyle/>
          <a:p>
            <a:pPr eaLnBrk="1" hangingPunct="1"/>
            <a:r>
              <a:rPr lang="en-US" sz="2800" i="0" dirty="0" smtClean="0"/>
              <a:t>A</a:t>
            </a:r>
            <a:r>
              <a:rPr lang="en-US" altLang="zh-CN" sz="2800" i="0" dirty="0" smtClean="0"/>
              <a:t>nticipatory Wireless </a:t>
            </a:r>
            <a:r>
              <a:rPr lang="en-US" altLang="zh-CN" sz="2800" i="0" dirty="0" err="1" smtClean="0"/>
              <a:t>Bitrate</a:t>
            </a:r>
            <a:r>
              <a:rPr lang="en-US" altLang="zh-CN" sz="2800" i="0" dirty="0" smtClean="0"/>
              <a:t> Control for Blocks</a:t>
            </a:r>
            <a:endParaRPr lang="en-US" sz="2800" i="0" dirty="0" smtClean="0"/>
          </a:p>
        </p:txBody>
      </p:sp>
      <p:sp>
        <p:nvSpPr>
          <p:cNvPr id="16387" name="Rectangle 3"/>
          <p:cNvSpPr>
            <a:spLocks noGrp="1" noChangeArrowheads="1"/>
          </p:cNvSpPr>
          <p:nvPr>
            <p:ph type="subTitle" idx="1"/>
          </p:nvPr>
        </p:nvSpPr>
        <p:spPr>
          <a:xfrm>
            <a:off x="425450" y="3886200"/>
            <a:ext cx="8432800" cy="1698625"/>
          </a:xfrm>
        </p:spPr>
        <p:txBody>
          <a:bodyPr/>
          <a:lstStyle/>
          <a:p>
            <a:pPr eaLnBrk="1" hangingPunct="1"/>
            <a:r>
              <a:rPr lang="en-US" sz="2600" smtClean="0"/>
              <a:t>X</a:t>
            </a:r>
            <a:r>
              <a:rPr lang="en-US" altLang="zh-CN" sz="2600" smtClean="0"/>
              <a:t>iaozheng Tie, Anand Seetharam,</a:t>
            </a:r>
          </a:p>
          <a:p>
            <a:pPr eaLnBrk="1" hangingPunct="1"/>
            <a:r>
              <a:rPr lang="en-US" altLang="zh-CN" sz="2600" smtClean="0"/>
              <a:t> Arun Venkataramani, Deepak Ganesan, Dennis Goeckel</a:t>
            </a:r>
          </a:p>
          <a:p>
            <a:pPr eaLnBrk="1" hangingPunct="1"/>
            <a:endParaRPr lang="en-US" altLang="zh-CN" sz="2600" smtClean="0"/>
          </a:p>
          <a:p>
            <a:pPr eaLnBrk="1" hangingPunct="1"/>
            <a:r>
              <a:rPr lang="en-US" sz="2600" b="0" smtClean="0"/>
              <a:t>U</a:t>
            </a:r>
            <a:r>
              <a:rPr lang="en-US" altLang="zh-CN" sz="2600" b="0" smtClean="0"/>
              <a:t>niversity of Massachusetts Amherst</a:t>
            </a:r>
            <a:endParaRPr lang="en-US" sz="2600" b="0" smtClean="0"/>
          </a:p>
        </p:txBody>
      </p:sp>
    </p:spTree>
  </p:cSld>
  <p:clrMapOvr>
    <a:masterClrMapping/>
  </p:clrMapOvr>
  <p:transition advTm="20349"/>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Slide Number Placeholder 3"/>
          <p:cNvSpPr>
            <a:spLocks noGrp="1"/>
          </p:cNvSpPr>
          <p:nvPr>
            <p:ph type="sldNum" sz="quarter" idx="10"/>
          </p:nvPr>
        </p:nvSpPr>
        <p:spPr>
          <a:xfrm>
            <a:off x="8382000" y="6545244"/>
            <a:ext cx="677863" cy="327025"/>
          </a:xfrm>
          <a:noFill/>
        </p:spPr>
        <p:txBody>
          <a:bodyPr/>
          <a:lstStyle/>
          <a:p>
            <a:pPr defTabSz="1000125"/>
            <a:fld id="{803E37A7-5CC9-CA45-9B39-B1FC9CEEBFFC}" type="slidenum">
              <a:rPr lang="en-US" smtClean="0"/>
              <a:pPr defTabSz="1000125"/>
              <a:t>2</a:t>
            </a:fld>
            <a:endParaRPr lang="en-US" dirty="0" smtClean="0"/>
          </a:p>
        </p:txBody>
      </p:sp>
      <p:sp>
        <p:nvSpPr>
          <p:cNvPr id="28675" name="Rectangle 2"/>
          <p:cNvSpPr>
            <a:spLocks noGrp="1" noChangeArrowheads="1"/>
          </p:cNvSpPr>
          <p:nvPr>
            <p:ph type="title"/>
          </p:nvPr>
        </p:nvSpPr>
        <p:spPr>
          <a:xfrm>
            <a:off x="382588" y="152400"/>
            <a:ext cx="8612187" cy="990600"/>
          </a:xfrm>
        </p:spPr>
        <p:txBody>
          <a:bodyPr/>
          <a:lstStyle/>
          <a:p>
            <a:pPr eaLnBrk="1" hangingPunct="1"/>
            <a:r>
              <a:rPr lang="en-US" altLang="zh-CN" dirty="0" smtClean="0"/>
              <a:t>Wireless bitrate control</a:t>
            </a:r>
            <a:endParaRPr lang="en-US" dirty="0" smtClean="0"/>
          </a:p>
        </p:txBody>
      </p:sp>
      <p:sp>
        <p:nvSpPr>
          <p:cNvPr id="28676" name="Rectangle 3"/>
          <p:cNvSpPr>
            <a:spLocks noGrp="1" noChangeArrowheads="1"/>
          </p:cNvSpPr>
          <p:nvPr>
            <p:ph type="body" idx="1"/>
          </p:nvPr>
        </p:nvSpPr>
        <p:spPr/>
        <p:txBody>
          <a:bodyPr/>
          <a:lstStyle/>
          <a:p>
            <a:pPr eaLnBrk="1" hangingPunct="1"/>
            <a:r>
              <a:rPr lang="en-US" altLang="zh-CN" dirty="0"/>
              <a:t>Goal: To optimize </a:t>
            </a:r>
            <a:r>
              <a:rPr lang="en-US" altLang="zh-CN" dirty="0" err="1"/>
              <a:t>goodput</a:t>
            </a:r>
            <a:r>
              <a:rPr lang="en-US" altLang="zh-CN" dirty="0"/>
              <a:t> by adapting effective sending rate to channel quality</a:t>
            </a:r>
            <a:endParaRPr lang="en-US" altLang="zh-CN" dirty="0" smtClean="0"/>
          </a:p>
          <a:p>
            <a:pPr lvl="1" eaLnBrk="1" hangingPunct="1"/>
            <a:endParaRPr lang="en-US" altLang="zh-CN" dirty="0" smtClean="0"/>
          </a:p>
          <a:p>
            <a:pPr lvl="1" eaLnBrk="1" hangingPunct="1"/>
            <a:endParaRPr lang="en-US" altLang="zh-CN" dirty="0" smtClean="0"/>
          </a:p>
        </p:txBody>
      </p:sp>
      <p:cxnSp>
        <p:nvCxnSpPr>
          <p:cNvPr id="5" name="Straight Connector 4"/>
          <p:cNvCxnSpPr/>
          <p:nvPr/>
        </p:nvCxnSpPr>
        <p:spPr bwMode="auto">
          <a:xfrm rot="16200000" flipH="1">
            <a:off x="876637" y="4316364"/>
            <a:ext cx="4443984" cy="16078"/>
          </a:xfrm>
          <a:prstGeom prst="line">
            <a:avLst/>
          </a:prstGeom>
          <a:noFill/>
          <a:ln w="38100">
            <a:solidFill>
              <a:schemeClr val="tx1"/>
            </a:solidFill>
            <a:round/>
            <a:headEnd type="none" w="lg" len="med"/>
            <a:tailEnd type="triangle" w="lg"/>
          </a:ln>
        </p:spPr>
      </p:cxnSp>
      <p:cxnSp>
        <p:nvCxnSpPr>
          <p:cNvPr id="7" name="Straight Connector 6"/>
          <p:cNvCxnSpPr/>
          <p:nvPr/>
        </p:nvCxnSpPr>
        <p:spPr bwMode="auto">
          <a:xfrm rot="16200000" flipH="1">
            <a:off x="2894011" y="4327209"/>
            <a:ext cx="4443984" cy="16078"/>
          </a:xfrm>
          <a:prstGeom prst="line">
            <a:avLst/>
          </a:prstGeom>
          <a:noFill/>
          <a:ln w="38100">
            <a:solidFill>
              <a:schemeClr val="tx1"/>
            </a:solidFill>
            <a:round/>
            <a:headEnd type="none" w="lg" len="med"/>
            <a:tailEnd type="triangle" w="lg"/>
          </a:ln>
        </p:spPr>
      </p:cxnSp>
      <p:sp>
        <p:nvSpPr>
          <p:cNvPr id="26" name="Rounded Rectangle 25"/>
          <p:cNvSpPr/>
          <p:nvPr/>
        </p:nvSpPr>
        <p:spPr bwMode="auto">
          <a:xfrm>
            <a:off x="6344151" y="2749898"/>
            <a:ext cx="1923521" cy="491855"/>
          </a:xfrm>
          <a:prstGeom prst="roundRect">
            <a:avLst/>
          </a:prstGeom>
          <a:noFill/>
          <a:ln w="38100" cap="flat" cmpd="sng" algn="ctr">
            <a:noFill/>
            <a:prstDash val="solid"/>
            <a:round/>
            <a:headEnd type="none" w="med" len="med"/>
            <a:tailEnd type="triangle" w="med" len="med"/>
          </a:ln>
          <a:effectLst/>
        </p:spPr>
        <p:txBody>
          <a:bodyPr/>
          <a:lstStyle/>
          <a:p>
            <a:r>
              <a:rPr lang="en-US" sz="1900" i="0" dirty="0" smtClean="0"/>
              <a:t>D</a:t>
            </a:r>
            <a:r>
              <a:rPr lang="en-US" altLang="zh-CN" sz="1900" i="0" dirty="0" smtClean="0"/>
              <a:t>ata packet</a:t>
            </a:r>
            <a:endParaRPr lang="en-US" sz="1900" i="0" dirty="0"/>
          </a:p>
        </p:txBody>
      </p:sp>
      <p:sp>
        <p:nvSpPr>
          <p:cNvPr id="27" name="Rounded Rectangle 26"/>
          <p:cNvSpPr/>
          <p:nvPr/>
        </p:nvSpPr>
        <p:spPr bwMode="auto">
          <a:xfrm>
            <a:off x="6335163" y="3842459"/>
            <a:ext cx="2761633" cy="491855"/>
          </a:xfrm>
          <a:prstGeom prst="roundRect">
            <a:avLst/>
          </a:prstGeom>
          <a:noFill/>
          <a:ln w="38100" cap="flat" cmpd="sng" algn="ctr">
            <a:noFill/>
            <a:prstDash val="solid"/>
            <a:round/>
            <a:headEnd type="none" w="med" len="med"/>
            <a:tailEnd type="triangle" w="med" len="med"/>
          </a:ln>
          <a:effectLst/>
        </p:spPr>
        <p:txBody>
          <a:bodyPr/>
          <a:lstStyle/>
          <a:p>
            <a:pPr algn="l"/>
            <a:r>
              <a:rPr lang="en-US" altLang="zh-CN" sz="1900" i="0" dirty="0" smtClean="0"/>
              <a:t> Channel feedback </a:t>
            </a:r>
          </a:p>
          <a:p>
            <a:pPr algn="l"/>
            <a:endParaRPr lang="en-US" sz="1900" i="0" dirty="0"/>
          </a:p>
        </p:txBody>
      </p:sp>
      <p:sp>
        <p:nvSpPr>
          <p:cNvPr id="29" name="Parallelogram 28"/>
          <p:cNvSpPr/>
          <p:nvPr/>
        </p:nvSpPr>
        <p:spPr bwMode="auto">
          <a:xfrm rot="5400000">
            <a:off x="3422684" y="2898004"/>
            <a:ext cx="1362985" cy="2013538"/>
          </a:xfrm>
          <a:prstGeom prst="parallelogram">
            <a:avLst/>
          </a:prstGeom>
          <a:solidFill>
            <a:schemeClr val="accent2">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31" name="Parallelogram 30"/>
          <p:cNvSpPr/>
          <p:nvPr/>
        </p:nvSpPr>
        <p:spPr bwMode="auto">
          <a:xfrm rot="5400000">
            <a:off x="3734907" y="1514146"/>
            <a:ext cx="714937" cy="2000535"/>
          </a:xfrm>
          <a:prstGeom prst="parallelogram">
            <a:avLst>
              <a:gd name="adj" fmla="val 50337"/>
            </a:avLst>
          </a:prstGeom>
          <a:solidFill>
            <a:schemeClr val="accent6">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13" name="Parallelogram 12"/>
          <p:cNvSpPr/>
          <p:nvPr/>
        </p:nvSpPr>
        <p:spPr bwMode="auto">
          <a:xfrm rot="5400000">
            <a:off x="4018998" y="1983526"/>
            <a:ext cx="175991" cy="1975104"/>
          </a:xfrm>
          <a:prstGeom prst="parallelogram">
            <a:avLst>
              <a:gd name="adj" fmla="val 0"/>
            </a:avLst>
          </a:prstGeom>
          <a:solidFill>
            <a:srgbClr val="0080FF"/>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14" name="Parallelogram 13"/>
          <p:cNvSpPr/>
          <p:nvPr/>
        </p:nvSpPr>
        <p:spPr bwMode="auto">
          <a:xfrm rot="5400000">
            <a:off x="4014830" y="3701483"/>
            <a:ext cx="175991" cy="1975104"/>
          </a:xfrm>
          <a:prstGeom prst="parallelogram">
            <a:avLst>
              <a:gd name="adj" fmla="val 0"/>
            </a:avLst>
          </a:prstGeom>
          <a:solidFill>
            <a:srgbClr val="0080FF"/>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15" name="Parallelogram 14"/>
          <p:cNvSpPr/>
          <p:nvPr/>
        </p:nvSpPr>
        <p:spPr bwMode="auto">
          <a:xfrm rot="5400000">
            <a:off x="3648706" y="4366574"/>
            <a:ext cx="933790" cy="2013538"/>
          </a:xfrm>
          <a:prstGeom prst="parallelogram">
            <a:avLst>
              <a:gd name="adj" fmla="val 30452"/>
            </a:avLst>
          </a:prstGeom>
          <a:solidFill>
            <a:schemeClr val="accent2">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16" name="Parallelogram 15"/>
          <p:cNvSpPr/>
          <p:nvPr/>
        </p:nvSpPr>
        <p:spPr bwMode="auto">
          <a:xfrm rot="5400000">
            <a:off x="4027156" y="5036748"/>
            <a:ext cx="175991" cy="1975104"/>
          </a:xfrm>
          <a:prstGeom prst="parallelogram">
            <a:avLst>
              <a:gd name="adj" fmla="val 0"/>
            </a:avLst>
          </a:prstGeom>
          <a:solidFill>
            <a:srgbClr val="0080FF"/>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17" name="Rounded Rectangle 16"/>
          <p:cNvSpPr/>
          <p:nvPr/>
        </p:nvSpPr>
        <p:spPr bwMode="auto">
          <a:xfrm rot="420120">
            <a:off x="3569610" y="6224152"/>
            <a:ext cx="1086729" cy="491855"/>
          </a:xfrm>
          <a:prstGeom prst="roundRect">
            <a:avLst/>
          </a:prstGeom>
          <a:noFill/>
          <a:ln w="38100" cap="flat" cmpd="sng" algn="ctr">
            <a:noFill/>
            <a:prstDash val="solid"/>
            <a:round/>
            <a:headEnd type="none" w="med" len="med"/>
            <a:tailEnd type="triangle" w="med" len="med"/>
          </a:ln>
          <a:effectLst/>
        </p:spPr>
        <p:txBody>
          <a:bodyPr/>
          <a:lstStyle/>
          <a:p>
            <a:r>
              <a:rPr lang="en-US" sz="1900" b="0" i="0" dirty="0" err="1" smtClean="0">
                <a:latin typeface="Wingdings"/>
                <a:ea typeface="Wingdings"/>
                <a:cs typeface="Wingdings"/>
              </a:rPr>
              <a:t></a:t>
            </a:r>
            <a:r>
              <a:rPr lang="en-US" sz="1900" b="0" i="0" dirty="0" smtClean="0">
                <a:latin typeface="Wingdings"/>
                <a:ea typeface="Wingdings"/>
                <a:cs typeface="Wingdings"/>
              </a:rPr>
              <a:t> </a:t>
            </a:r>
            <a:r>
              <a:rPr lang="en-US" sz="1900" b="0" i="0" dirty="0" err="1" smtClean="0">
                <a:latin typeface="Wingdings"/>
                <a:ea typeface="Wingdings"/>
                <a:cs typeface="Wingdings"/>
              </a:rPr>
              <a:t></a:t>
            </a:r>
            <a:r>
              <a:rPr lang="en-US" sz="1900" b="0" i="0" dirty="0" smtClean="0">
                <a:latin typeface="Wingdings"/>
                <a:ea typeface="Wingdings"/>
                <a:cs typeface="Wingdings"/>
              </a:rPr>
              <a:t> </a:t>
            </a:r>
            <a:r>
              <a:rPr lang="en-US" sz="1900" b="0" i="0" dirty="0" err="1" smtClean="0">
                <a:latin typeface="Wingdings"/>
                <a:ea typeface="Wingdings"/>
                <a:cs typeface="Wingdings"/>
              </a:rPr>
              <a:t></a:t>
            </a:r>
            <a:endParaRPr lang="en-US" sz="1900" b="0" i="0" dirty="0"/>
          </a:p>
        </p:txBody>
      </p:sp>
      <p:sp>
        <p:nvSpPr>
          <p:cNvPr id="18" name="Rectangle 17"/>
          <p:cNvSpPr/>
          <p:nvPr/>
        </p:nvSpPr>
        <p:spPr bwMode="auto">
          <a:xfrm>
            <a:off x="5609712" y="3950177"/>
            <a:ext cx="841248" cy="185344"/>
          </a:xfrm>
          <a:prstGeom prst="rect">
            <a:avLst/>
          </a:prstGeom>
          <a:solidFill>
            <a:srgbClr val="0080FF"/>
          </a:solidFill>
          <a:ln w="38100" cap="flat" cmpd="sng" algn="ctr">
            <a:solidFill>
              <a:schemeClr val="tx1"/>
            </a:solidFill>
            <a:prstDash val="solid"/>
            <a:round/>
            <a:headEnd type="none" w="med" len="med"/>
            <a:tailEnd type="triangle" w="med" len="med"/>
          </a:ln>
          <a:effectLst/>
        </p:spPr>
      </p:sp>
      <p:sp>
        <p:nvSpPr>
          <p:cNvPr id="19" name="Rectangle 18"/>
          <p:cNvSpPr/>
          <p:nvPr/>
        </p:nvSpPr>
        <p:spPr bwMode="auto">
          <a:xfrm>
            <a:off x="5588146" y="2850134"/>
            <a:ext cx="841248" cy="185344"/>
          </a:xfrm>
          <a:prstGeom prst="rect">
            <a:avLst/>
          </a:prstGeom>
          <a:solidFill>
            <a:schemeClr val="accent6">
              <a:lumMod val="60000"/>
              <a:lumOff val="40000"/>
            </a:schemeClr>
          </a:solidFill>
          <a:ln w="38100" cap="flat" cmpd="sng" algn="ctr">
            <a:solidFill>
              <a:schemeClr val="tx1"/>
            </a:solidFill>
            <a:prstDash val="solid"/>
            <a:round/>
            <a:headEnd type="none" w="med" len="med"/>
            <a:tailEnd type="triangle" w="med" len="med"/>
          </a:ln>
          <a:effectLst/>
        </p:spPr>
      </p:sp>
      <p:sp>
        <p:nvSpPr>
          <p:cNvPr id="20" name="Rounded Rectangle 19"/>
          <p:cNvSpPr/>
          <p:nvPr/>
        </p:nvSpPr>
        <p:spPr bwMode="auto">
          <a:xfrm rot="480000">
            <a:off x="3490311" y="2303609"/>
            <a:ext cx="1163748" cy="491855"/>
          </a:xfrm>
          <a:prstGeom prst="roundRect">
            <a:avLst/>
          </a:prstGeom>
          <a:noFill/>
          <a:ln w="38100" cap="flat" cmpd="sng" algn="ctr">
            <a:noFill/>
            <a:prstDash val="solid"/>
            <a:round/>
            <a:headEnd type="none" w="med" len="med"/>
            <a:tailEnd type="triangle" w="med" len="med"/>
          </a:ln>
          <a:effectLst/>
        </p:spPr>
        <p:txBody>
          <a:bodyPr/>
          <a:lstStyle/>
          <a:p>
            <a:r>
              <a:rPr lang="en-US" sz="2000" i="0" dirty="0" smtClean="0"/>
              <a:t>6M</a:t>
            </a:r>
            <a:r>
              <a:rPr lang="en-US" altLang="zh-CN" sz="2000" i="0" dirty="0" smtClean="0"/>
              <a:t>bps</a:t>
            </a:r>
            <a:endParaRPr lang="en-US" sz="2000" i="0" dirty="0"/>
          </a:p>
        </p:txBody>
      </p:sp>
      <p:sp>
        <p:nvSpPr>
          <p:cNvPr id="21" name="Rounded Rectangle 20"/>
          <p:cNvSpPr/>
          <p:nvPr/>
        </p:nvSpPr>
        <p:spPr bwMode="auto">
          <a:xfrm rot="480000">
            <a:off x="3486144" y="3673662"/>
            <a:ext cx="1163748" cy="491855"/>
          </a:xfrm>
          <a:prstGeom prst="roundRect">
            <a:avLst/>
          </a:prstGeom>
          <a:noFill/>
          <a:ln w="38100" cap="flat" cmpd="sng" algn="ctr">
            <a:noFill/>
            <a:prstDash val="solid"/>
            <a:round/>
            <a:headEnd type="none" w="med" len="med"/>
            <a:tailEnd type="triangle" w="med" len="med"/>
          </a:ln>
          <a:effectLst/>
        </p:spPr>
        <p:txBody>
          <a:bodyPr/>
          <a:lstStyle/>
          <a:p>
            <a:r>
              <a:rPr lang="en-US" sz="2000" i="0" dirty="0" smtClean="0"/>
              <a:t>1M</a:t>
            </a:r>
            <a:r>
              <a:rPr lang="en-US" altLang="zh-CN" sz="2000" i="0" dirty="0" smtClean="0"/>
              <a:t>bps</a:t>
            </a:r>
            <a:endParaRPr lang="en-US" sz="2000" i="0" dirty="0"/>
          </a:p>
        </p:txBody>
      </p:sp>
      <p:sp>
        <p:nvSpPr>
          <p:cNvPr id="22" name="Rounded Rectangle 21"/>
          <p:cNvSpPr/>
          <p:nvPr/>
        </p:nvSpPr>
        <p:spPr bwMode="auto">
          <a:xfrm rot="480000">
            <a:off x="3481977" y="5165481"/>
            <a:ext cx="1163748" cy="491855"/>
          </a:xfrm>
          <a:prstGeom prst="roundRect">
            <a:avLst/>
          </a:prstGeom>
          <a:noFill/>
          <a:ln w="38100" cap="flat" cmpd="sng" algn="ctr">
            <a:noFill/>
            <a:prstDash val="solid"/>
            <a:round/>
            <a:headEnd type="none" w="med" len="med"/>
            <a:tailEnd type="triangle" w="med" len="med"/>
          </a:ln>
          <a:effectLst/>
        </p:spPr>
        <p:txBody>
          <a:bodyPr/>
          <a:lstStyle/>
          <a:p>
            <a:r>
              <a:rPr lang="en-US" sz="2000" i="0" dirty="0" smtClean="0"/>
              <a:t>2M</a:t>
            </a:r>
            <a:r>
              <a:rPr lang="en-US" altLang="zh-CN" sz="2000" i="0" dirty="0" smtClean="0"/>
              <a:t>bps</a:t>
            </a:r>
            <a:endParaRPr lang="en-US" sz="2000" i="0" dirty="0"/>
          </a:p>
        </p:txBody>
      </p:sp>
      <p:sp>
        <p:nvSpPr>
          <p:cNvPr id="39" name="Oval Callout 38"/>
          <p:cNvSpPr/>
          <p:nvPr/>
        </p:nvSpPr>
        <p:spPr bwMode="auto">
          <a:xfrm>
            <a:off x="808218" y="2245724"/>
            <a:ext cx="1467989" cy="871923"/>
          </a:xfrm>
          <a:prstGeom prst="wedgeEllipseCallout">
            <a:avLst>
              <a:gd name="adj1" fmla="val 156143"/>
              <a:gd name="adj2" fmla="val 31661"/>
            </a:avLst>
          </a:prstGeom>
          <a:noFill/>
          <a:ln w="38100" cap="flat" cmpd="sng" algn="ctr">
            <a:solidFill>
              <a:srgbClr val="FF6600"/>
            </a:solidFill>
            <a:prstDash val="solid"/>
            <a:round/>
            <a:headEnd type="none" w="med" len="med"/>
            <a:tailEnd type="triangle" w="med" len="med"/>
          </a:ln>
          <a:effectLst/>
        </p:spPr>
      </p:sp>
      <p:sp>
        <p:nvSpPr>
          <p:cNvPr id="40" name="TextBox 39"/>
          <p:cNvSpPr txBox="1"/>
          <p:nvPr/>
        </p:nvSpPr>
        <p:spPr>
          <a:xfrm>
            <a:off x="899033" y="2309369"/>
            <a:ext cx="1256612" cy="628377"/>
          </a:xfrm>
          <a:prstGeom prst="rect">
            <a:avLst/>
          </a:prstGeom>
          <a:noFill/>
        </p:spPr>
        <p:txBody>
          <a:bodyPr wrap="none" rtlCol="0">
            <a:spAutoFit/>
          </a:bodyPr>
          <a:lstStyle/>
          <a:p>
            <a:r>
              <a:rPr lang="en-US" sz="1900" i="0" dirty="0" smtClean="0"/>
              <a:t>Bad</a:t>
            </a:r>
          </a:p>
          <a:p>
            <a:r>
              <a:rPr lang="en-US" sz="1900" i="0" dirty="0" smtClean="0"/>
              <a:t>channel</a:t>
            </a:r>
          </a:p>
        </p:txBody>
      </p:sp>
      <p:sp>
        <p:nvSpPr>
          <p:cNvPr id="42" name="Oval Callout 41"/>
          <p:cNvSpPr/>
          <p:nvPr/>
        </p:nvSpPr>
        <p:spPr bwMode="auto">
          <a:xfrm>
            <a:off x="911135" y="3965195"/>
            <a:ext cx="1467989" cy="871923"/>
          </a:xfrm>
          <a:prstGeom prst="wedgeEllipseCallout">
            <a:avLst>
              <a:gd name="adj1" fmla="val 156143"/>
              <a:gd name="adj2" fmla="val 31661"/>
            </a:avLst>
          </a:prstGeom>
          <a:noFill/>
          <a:ln w="38100" cap="flat" cmpd="sng" algn="ctr">
            <a:solidFill>
              <a:srgbClr val="FF6600"/>
            </a:solidFill>
            <a:prstDash val="solid"/>
            <a:round/>
            <a:headEnd type="none" w="med" len="med"/>
            <a:tailEnd type="triangle" w="med" len="med"/>
          </a:ln>
          <a:effectLst/>
        </p:spPr>
      </p:sp>
      <p:sp>
        <p:nvSpPr>
          <p:cNvPr id="43" name="TextBox 42"/>
          <p:cNvSpPr txBox="1"/>
          <p:nvPr/>
        </p:nvSpPr>
        <p:spPr>
          <a:xfrm>
            <a:off x="1001950" y="4028840"/>
            <a:ext cx="1256612" cy="628377"/>
          </a:xfrm>
          <a:prstGeom prst="rect">
            <a:avLst/>
          </a:prstGeom>
          <a:noFill/>
        </p:spPr>
        <p:txBody>
          <a:bodyPr wrap="none" rtlCol="0">
            <a:spAutoFit/>
          </a:bodyPr>
          <a:lstStyle/>
          <a:p>
            <a:r>
              <a:rPr lang="en-US" sz="1900" i="0" dirty="0" smtClean="0"/>
              <a:t>Good</a:t>
            </a:r>
          </a:p>
          <a:p>
            <a:r>
              <a:rPr lang="en-US" sz="1900" i="0" dirty="0" smtClean="0"/>
              <a:t>channel</a:t>
            </a:r>
          </a:p>
        </p:txBody>
      </p:sp>
      <p:sp>
        <p:nvSpPr>
          <p:cNvPr id="44" name="Oval Callout 43"/>
          <p:cNvSpPr/>
          <p:nvPr/>
        </p:nvSpPr>
        <p:spPr bwMode="auto">
          <a:xfrm>
            <a:off x="948075" y="5305271"/>
            <a:ext cx="1467989" cy="871923"/>
          </a:xfrm>
          <a:prstGeom prst="wedgeEllipseCallout">
            <a:avLst>
              <a:gd name="adj1" fmla="val 156143"/>
              <a:gd name="adj2" fmla="val 31661"/>
            </a:avLst>
          </a:prstGeom>
          <a:noFill/>
          <a:ln w="38100" cap="flat" cmpd="sng" algn="ctr">
            <a:solidFill>
              <a:srgbClr val="FF6600"/>
            </a:solidFill>
            <a:prstDash val="solid"/>
            <a:round/>
            <a:headEnd type="none" w="med" len="med"/>
            <a:tailEnd type="triangle" w="med" len="med"/>
          </a:ln>
          <a:effectLst/>
        </p:spPr>
      </p:sp>
      <p:sp>
        <p:nvSpPr>
          <p:cNvPr id="45" name="TextBox 44"/>
          <p:cNvSpPr txBox="1"/>
          <p:nvPr/>
        </p:nvSpPr>
        <p:spPr>
          <a:xfrm>
            <a:off x="1038890" y="5368916"/>
            <a:ext cx="1256612" cy="628377"/>
          </a:xfrm>
          <a:prstGeom prst="rect">
            <a:avLst/>
          </a:prstGeom>
          <a:noFill/>
        </p:spPr>
        <p:txBody>
          <a:bodyPr wrap="none" rtlCol="0">
            <a:spAutoFit/>
          </a:bodyPr>
          <a:lstStyle/>
          <a:p>
            <a:r>
              <a:rPr lang="en-US" sz="1900" i="0" dirty="0" smtClean="0"/>
              <a:t>Good</a:t>
            </a:r>
          </a:p>
          <a:p>
            <a:r>
              <a:rPr lang="en-US" sz="1900" i="0" dirty="0" smtClean="0"/>
              <a:t>channel</a:t>
            </a:r>
          </a:p>
        </p:txBody>
      </p:sp>
    </p:spTree>
    <p:custDataLst>
      <p:tags r:id="rId1"/>
    </p:custDataLst>
  </p:cSld>
  <p:clrMapOvr>
    <a:masterClrMapping/>
  </p:clrMapOvr>
  <p:transition advTm="986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up)">
                                      <p:cBhvr>
                                        <p:cTn id="21" dur="500"/>
                                        <p:tgtEl>
                                          <p:spTgt spid="31"/>
                                        </p:tgtEl>
                                      </p:cBhvr>
                                    </p:animEffect>
                                  </p:childTnLst>
                                </p:cTn>
                              </p:par>
                              <p:par>
                                <p:cTn id="22" presetID="1" presetClass="entr" presetSubtype="0" fill="hold" grpId="0" nodeType="withEffect">
                                  <p:stCondLst>
                                    <p:cond delay="400"/>
                                  </p:stCondLst>
                                  <p:childTnLst>
                                    <p:set>
                                      <p:cBhvr>
                                        <p:cTn id="23" dur="1" fill="hold">
                                          <p:stCondLst>
                                            <p:cond delay="0"/>
                                          </p:stCondLst>
                                        </p:cTn>
                                        <p:tgtEl>
                                          <p:spTgt spid="20"/>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right)">
                                      <p:cBhvr>
                                        <p:cTn id="28" dur="1000"/>
                                        <p:tgtEl>
                                          <p:spTgt spid="13"/>
                                        </p:tgtEl>
                                      </p:cBhvr>
                                    </p:animEffect>
                                  </p:childTnLst>
                                </p:cTn>
                              </p:par>
                            </p:childTnLst>
                          </p:cTn>
                        </p:par>
                        <p:par>
                          <p:cTn id="29" fill="hold">
                            <p:stCondLst>
                              <p:cond delay="1000"/>
                            </p:stCondLst>
                            <p:childTnLst>
                              <p:par>
                                <p:cTn id="30" presetID="1" presetClass="entr" presetSubtype="0" fill="hold" grpId="0" nodeType="afterEffect">
                                  <p:stCondLst>
                                    <p:cond delay="0"/>
                                  </p:stCondLst>
                                  <p:childTnLst>
                                    <p:set>
                                      <p:cBhvr>
                                        <p:cTn id="31" dur="1" fill="hold">
                                          <p:stCondLst>
                                            <p:cond delay="0"/>
                                          </p:stCondLst>
                                        </p:cTn>
                                        <p:tgtEl>
                                          <p:spTgt spid="40"/>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39"/>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wipe(up)">
                                      <p:cBhvr>
                                        <p:cTn id="38" dur="5000"/>
                                        <p:tgtEl>
                                          <p:spTgt spid="29"/>
                                        </p:tgtEl>
                                      </p:cBhvr>
                                    </p:animEffect>
                                  </p:childTnLst>
                                </p:cTn>
                              </p:par>
                              <p:par>
                                <p:cTn id="39" presetID="1" presetClass="entr" presetSubtype="0" fill="hold" grpId="0" nodeType="withEffect">
                                  <p:stCondLst>
                                    <p:cond delay="3000"/>
                                  </p:stCondLst>
                                  <p:childTnLst>
                                    <p:set>
                                      <p:cBhvr>
                                        <p:cTn id="40" dur="1" fill="hold">
                                          <p:stCondLst>
                                            <p:cond delay="0"/>
                                          </p:stCondLst>
                                        </p:cTn>
                                        <p:tgtEl>
                                          <p:spTgt spid="21"/>
                                        </p:tgtEl>
                                        <p:attrNameLst>
                                          <p:attrName>style.visibility</p:attrName>
                                        </p:attrNameLst>
                                      </p:cBhvr>
                                      <p:to>
                                        <p:strVal val="visible"/>
                                      </p:to>
                                    </p:set>
                                  </p:childTnLst>
                                </p:cTn>
                              </p:par>
                            </p:childTnLst>
                          </p:cTn>
                        </p:par>
                        <p:par>
                          <p:cTn id="41" fill="hold">
                            <p:stCondLst>
                              <p:cond delay="5000"/>
                            </p:stCondLst>
                            <p:childTnLst>
                              <p:par>
                                <p:cTn id="42" presetID="22" presetClass="entr" presetSubtype="2" fill="hold" grpId="0" nodeType="afterEffect">
                                  <p:stCondLst>
                                    <p:cond delay="500"/>
                                  </p:stCondLst>
                                  <p:childTnLst>
                                    <p:set>
                                      <p:cBhvr>
                                        <p:cTn id="43" dur="1" fill="hold">
                                          <p:stCondLst>
                                            <p:cond delay="0"/>
                                          </p:stCondLst>
                                        </p:cTn>
                                        <p:tgtEl>
                                          <p:spTgt spid="14"/>
                                        </p:tgtEl>
                                        <p:attrNameLst>
                                          <p:attrName>style.visibility</p:attrName>
                                        </p:attrNameLst>
                                      </p:cBhvr>
                                      <p:to>
                                        <p:strVal val="visible"/>
                                      </p:to>
                                    </p:set>
                                    <p:animEffect transition="in" filter="wipe(right)">
                                      <p:cBhvr>
                                        <p:cTn id="44" dur="1000"/>
                                        <p:tgtEl>
                                          <p:spTgt spid="14"/>
                                        </p:tgtEl>
                                      </p:cBhvr>
                                    </p:animEffect>
                                  </p:childTnLst>
                                </p:cTn>
                              </p:par>
                            </p:childTnLst>
                          </p:cTn>
                        </p:par>
                        <p:par>
                          <p:cTn id="45" fill="hold">
                            <p:stCondLst>
                              <p:cond delay="6500"/>
                            </p:stCondLst>
                            <p:childTnLst>
                              <p:par>
                                <p:cTn id="46" presetID="1" presetClass="entr" presetSubtype="0" fill="hold" grpId="0" nodeType="afterEffect">
                                  <p:stCondLst>
                                    <p:cond delay="0"/>
                                  </p:stCondLst>
                                  <p:childTnLst>
                                    <p:set>
                                      <p:cBhvr>
                                        <p:cTn id="47" dur="1" fill="hold">
                                          <p:stCondLst>
                                            <p:cond delay="0"/>
                                          </p:stCondLst>
                                        </p:cTn>
                                        <p:tgtEl>
                                          <p:spTgt spid="43"/>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42"/>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grpId="0" nodeType="click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up)">
                                      <p:cBhvr>
                                        <p:cTn id="54" dur="2000"/>
                                        <p:tgtEl>
                                          <p:spTgt spid="15"/>
                                        </p:tgtEl>
                                      </p:cBhvr>
                                    </p:animEffect>
                                  </p:childTnLst>
                                </p:cTn>
                              </p:par>
                              <p:par>
                                <p:cTn id="55" presetID="1" presetClass="entr" presetSubtype="0" fill="hold" grpId="0" nodeType="withEffect">
                                  <p:stCondLst>
                                    <p:cond delay="1300"/>
                                  </p:stCondLst>
                                  <p:childTnLst>
                                    <p:set>
                                      <p:cBhvr>
                                        <p:cTn id="56" dur="1" fill="hold">
                                          <p:stCondLst>
                                            <p:cond delay="0"/>
                                          </p:stCondLst>
                                        </p:cTn>
                                        <p:tgtEl>
                                          <p:spTgt spid="22"/>
                                        </p:tgtEl>
                                        <p:attrNameLst>
                                          <p:attrName>style.visibility</p:attrName>
                                        </p:attrNameLst>
                                      </p:cBhvr>
                                      <p:to>
                                        <p:strVal val="visible"/>
                                      </p:to>
                                    </p:set>
                                  </p:childTnLst>
                                </p:cTn>
                              </p:par>
                            </p:childTnLst>
                          </p:cTn>
                        </p:par>
                        <p:par>
                          <p:cTn id="57" fill="hold">
                            <p:stCondLst>
                              <p:cond delay="2000"/>
                            </p:stCondLst>
                            <p:childTnLst>
                              <p:par>
                                <p:cTn id="58" presetID="22" presetClass="entr" presetSubtype="2" fill="hold" grpId="0" nodeType="afterEffect">
                                  <p:stCondLst>
                                    <p:cond delay="500"/>
                                  </p:stCondLst>
                                  <p:childTnLst>
                                    <p:set>
                                      <p:cBhvr>
                                        <p:cTn id="59" dur="1" fill="hold">
                                          <p:stCondLst>
                                            <p:cond delay="0"/>
                                          </p:stCondLst>
                                        </p:cTn>
                                        <p:tgtEl>
                                          <p:spTgt spid="16"/>
                                        </p:tgtEl>
                                        <p:attrNameLst>
                                          <p:attrName>style.visibility</p:attrName>
                                        </p:attrNameLst>
                                      </p:cBhvr>
                                      <p:to>
                                        <p:strVal val="visible"/>
                                      </p:to>
                                    </p:set>
                                    <p:animEffect transition="in" filter="wipe(right)">
                                      <p:cBhvr>
                                        <p:cTn id="60" dur="1000"/>
                                        <p:tgtEl>
                                          <p:spTgt spid="16"/>
                                        </p:tgtEl>
                                      </p:cBhvr>
                                    </p:animEffect>
                                  </p:childTnLst>
                                </p:cTn>
                              </p:par>
                            </p:childTnLst>
                          </p:cTn>
                        </p:par>
                        <p:par>
                          <p:cTn id="61" fill="hold">
                            <p:stCondLst>
                              <p:cond delay="3500"/>
                            </p:stCondLst>
                            <p:childTnLst>
                              <p:par>
                                <p:cTn id="62" presetID="1" presetClass="entr" presetSubtype="0" fill="hold" grpId="0" nodeType="afterEffect">
                                  <p:stCondLst>
                                    <p:cond delay="0"/>
                                  </p:stCondLst>
                                  <p:childTnLst>
                                    <p:set>
                                      <p:cBhvr>
                                        <p:cTn id="63" dur="1" fill="hold">
                                          <p:stCondLst>
                                            <p:cond delay="0"/>
                                          </p:stCondLst>
                                        </p:cTn>
                                        <p:tgtEl>
                                          <p:spTgt spid="45"/>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44"/>
                                        </p:tgtEl>
                                        <p:attrNameLst>
                                          <p:attrName>style.visibility</p:attrName>
                                        </p:attrNameLst>
                                      </p:cBhvr>
                                      <p:to>
                                        <p:strVal val="visible"/>
                                      </p:to>
                                    </p:set>
                                  </p:childTnLst>
                                </p:cTn>
                              </p:par>
                            </p:childTnLst>
                          </p:cTn>
                        </p:par>
                        <p:par>
                          <p:cTn id="66" fill="hold">
                            <p:stCondLst>
                              <p:cond delay="3500"/>
                            </p:stCondLst>
                            <p:childTnLst>
                              <p:par>
                                <p:cTn id="67" presetID="1" presetClass="entr" presetSubtype="0" fill="hold" grpId="0" nodeType="afterEffect">
                                  <p:stCondLst>
                                    <p:cond delay="500"/>
                                  </p:stCondLst>
                                  <p:childTnLst>
                                    <p:set>
                                      <p:cBhvr>
                                        <p:cTn id="6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9" grpId="0" animBg="1"/>
      <p:bldP spid="31" grpId="0" animBg="1"/>
      <p:bldP spid="13" grpId="0" animBg="1"/>
      <p:bldP spid="14" grpId="0" animBg="1"/>
      <p:bldP spid="15" grpId="0" animBg="1"/>
      <p:bldP spid="16" grpId="0" animBg="1"/>
      <p:bldP spid="17" grpId="0"/>
      <p:bldP spid="20" grpId="0"/>
      <p:bldP spid="21" grpId="0"/>
      <p:bldP spid="22" grpId="0"/>
      <p:bldP spid="40" grpId="0"/>
      <p:bldP spid="43" grpId="0"/>
      <p:bldP spid="45" grpId="0"/>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Slide Number Placeholder 3"/>
          <p:cNvSpPr>
            <a:spLocks noGrp="1"/>
          </p:cNvSpPr>
          <p:nvPr>
            <p:ph type="sldNum" sz="quarter" idx="10"/>
          </p:nvPr>
        </p:nvSpPr>
        <p:spPr>
          <a:noFill/>
        </p:spPr>
        <p:txBody>
          <a:bodyPr/>
          <a:lstStyle/>
          <a:p>
            <a:pPr defTabSz="1000125"/>
            <a:fld id="{803E37A7-5CC9-CA45-9B39-B1FC9CEEBFFC}" type="slidenum">
              <a:rPr lang="en-US" smtClean="0"/>
              <a:pPr defTabSz="1000125"/>
              <a:t>3</a:t>
            </a:fld>
            <a:endParaRPr lang="en-US" smtClean="0"/>
          </a:p>
        </p:txBody>
      </p:sp>
      <p:sp>
        <p:nvSpPr>
          <p:cNvPr id="28675" name="Rectangle 2"/>
          <p:cNvSpPr>
            <a:spLocks noGrp="1" noChangeArrowheads="1"/>
          </p:cNvSpPr>
          <p:nvPr>
            <p:ph type="title"/>
          </p:nvPr>
        </p:nvSpPr>
        <p:spPr>
          <a:xfrm>
            <a:off x="382588" y="152400"/>
            <a:ext cx="8612187" cy="990600"/>
          </a:xfrm>
        </p:spPr>
        <p:txBody>
          <a:bodyPr/>
          <a:lstStyle/>
          <a:p>
            <a:pPr eaLnBrk="1" hangingPunct="1"/>
            <a:r>
              <a:rPr lang="en-US" altLang="zh-CN" dirty="0" smtClean="0"/>
              <a:t>Blocks reduce overhead</a:t>
            </a:r>
            <a:endParaRPr lang="en-US" dirty="0" smtClean="0"/>
          </a:p>
        </p:txBody>
      </p:sp>
      <p:sp>
        <p:nvSpPr>
          <p:cNvPr id="28676" name="Rectangle 3"/>
          <p:cNvSpPr>
            <a:spLocks noGrp="1" noChangeArrowheads="1"/>
          </p:cNvSpPr>
          <p:nvPr>
            <p:ph type="body" idx="1"/>
          </p:nvPr>
        </p:nvSpPr>
        <p:spPr>
          <a:xfrm>
            <a:off x="381000" y="1090815"/>
            <a:ext cx="8305800" cy="4983163"/>
          </a:xfrm>
        </p:spPr>
        <p:txBody>
          <a:bodyPr/>
          <a:lstStyle/>
          <a:p>
            <a:pPr eaLnBrk="1" hangingPunct="1"/>
            <a:r>
              <a:rPr lang="en-US" altLang="zh-CN" dirty="0" smtClean="0"/>
              <a:t>Blocks = Large batch of packets</a:t>
            </a:r>
          </a:p>
          <a:p>
            <a:pPr lvl="1" eaLnBrk="1" hangingPunct="1"/>
            <a:r>
              <a:rPr lang="en-US" altLang="zh-CN" dirty="0" smtClean="0"/>
              <a:t>E.g., 64KB MAC block in 802.11n</a:t>
            </a:r>
          </a:p>
          <a:p>
            <a:pPr lvl="1" eaLnBrk="1" hangingPunct="1"/>
            <a:r>
              <a:rPr lang="en-US" altLang="zh-CN" dirty="0" smtClean="0"/>
              <a:t>1MB block in Hop transport [NSDI’09]</a:t>
            </a:r>
          </a:p>
          <a:p>
            <a:pPr lvl="1" eaLnBrk="1" hangingPunct="1"/>
            <a:endParaRPr lang="en-US" altLang="zh-CN" dirty="0" smtClean="0"/>
          </a:p>
          <a:p>
            <a:pPr lvl="1" eaLnBrk="1" hangingPunct="1"/>
            <a:endParaRPr lang="en-US" altLang="zh-CN" dirty="0" smtClean="0"/>
          </a:p>
        </p:txBody>
      </p:sp>
      <p:cxnSp>
        <p:nvCxnSpPr>
          <p:cNvPr id="5" name="Straight Connector 4"/>
          <p:cNvCxnSpPr/>
          <p:nvPr/>
        </p:nvCxnSpPr>
        <p:spPr bwMode="auto">
          <a:xfrm rot="16200000" flipH="1">
            <a:off x="-260026" y="4295552"/>
            <a:ext cx="3621024" cy="16078"/>
          </a:xfrm>
          <a:prstGeom prst="line">
            <a:avLst/>
          </a:prstGeom>
          <a:noFill/>
          <a:ln w="38100">
            <a:solidFill>
              <a:schemeClr val="tx1"/>
            </a:solidFill>
            <a:round/>
            <a:headEnd type="none" w="lg" len="med"/>
            <a:tailEnd type="triangle" w="lg"/>
          </a:ln>
        </p:spPr>
      </p:cxnSp>
      <p:cxnSp>
        <p:nvCxnSpPr>
          <p:cNvPr id="6" name="Straight Connector 5"/>
          <p:cNvCxnSpPr/>
          <p:nvPr/>
        </p:nvCxnSpPr>
        <p:spPr bwMode="auto">
          <a:xfrm rot="16200000" flipH="1">
            <a:off x="1395384" y="4312115"/>
            <a:ext cx="3621024" cy="16078"/>
          </a:xfrm>
          <a:prstGeom prst="line">
            <a:avLst/>
          </a:prstGeom>
          <a:noFill/>
          <a:ln w="38100">
            <a:solidFill>
              <a:schemeClr val="tx1"/>
            </a:solidFill>
            <a:round/>
            <a:headEnd type="none" w="lg" len="med"/>
            <a:tailEnd type="triangle" w="lg"/>
          </a:ln>
        </p:spPr>
      </p:cxnSp>
      <p:sp>
        <p:nvSpPr>
          <p:cNvPr id="16" name="Rounded Rectangle 15"/>
          <p:cNvSpPr/>
          <p:nvPr/>
        </p:nvSpPr>
        <p:spPr bwMode="auto">
          <a:xfrm>
            <a:off x="7927672" y="3016537"/>
            <a:ext cx="1331786" cy="491855"/>
          </a:xfrm>
          <a:prstGeom prst="roundRect">
            <a:avLst/>
          </a:prstGeom>
          <a:noFill/>
          <a:ln w="38100" cap="flat" cmpd="sng" algn="ctr">
            <a:noFill/>
            <a:prstDash val="solid"/>
            <a:round/>
            <a:headEnd type="none" w="med" len="med"/>
            <a:tailEnd type="triangle" w="med" len="med"/>
          </a:ln>
          <a:effectLst/>
        </p:spPr>
        <p:txBody>
          <a:bodyPr/>
          <a:lstStyle/>
          <a:p>
            <a:r>
              <a:rPr lang="en-US" altLang="zh-CN" sz="2000" b="0" i="0" dirty="0" smtClean="0"/>
              <a:t>Packet</a:t>
            </a:r>
            <a:endParaRPr lang="en-US" sz="2000" b="0" i="0" dirty="0"/>
          </a:p>
        </p:txBody>
      </p:sp>
      <p:sp>
        <p:nvSpPr>
          <p:cNvPr id="17" name="Rounded Rectangle 16"/>
          <p:cNvSpPr/>
          <p:nvPr/>
        </p:nvSpPr>
        <p:spPr bwMode="auto">
          <a:xfrm>
            <a:off x="8148633" y="4008327"/>
            <a:ext cx="799496" cy="491855"/>
          </a:xfrm>
          <a:prstGeom prst="roundRect">
            <a:avLst/>
          </a:prstGeom>
          <a:noFill/>
          <a:ln w="38100" cap="flat" cmpd="sng" algn="ctr">
            <a:noFill/>
            <a:prstDash val="solid"/>
            <a:round/>
            <a:headEnd type="none" w="med" len="med"/>
            <a:tailEnd type="triangle" w="med" len="med"/>
          </a:ln>
          <a:effectLst/>
        </p:spPr>
        <p:txBody>
          <a:bodyPr/>
          <a:lstStyle/>
          <a:p>
            <a:r>
              <a:rPr lang="en-US" altLang="zh-CN" sz="2000" b="0" i="0" dirty="0" err="1" smtClean="0"/>
              <a:t>Ack</a:t>
            </a:r>
            <a:endParaRPr lang="en-US" sz="2000" b="0" i="0" dirty="0"/>
          </a:p>
        </p:txBody>
      </p:sp>
      <p:sp>
        <p:nvSpPr>
          <p:cNvPr id="19" name="Rounded Rectangle 18"/>
          <p:cNvSpPr/>
          <p:nvPr/>
        </p:nvSpPr>
        <p:spPr bwMode="auto">
          <a:xfrm rot="420120">
            <a:off x="1780741" y="5592409"/>
            <a:ext cx="1086729" cy="491855"/>
          </a:xfrm>
          <a:prstGeom prst="roundRect">
            <a:avLst/>
          </a:prstGeom>
          <a:noFill/>
          <a:ln w="38100" cap="flat" cmpd="sng" algn="ctr">
            <a:noFill/>
            <a:prstDash val="solid"/>
            <a:round/>
            <a:headEnd type="none" w="med" len="med"/>
            <a:tailEnd type="triangle" w="med" len="med"/>
          </a:ln>
          <a:effectLst/>
        </p:spPr>
        <p:txBody>
          <a:bodyPr/>
          <a:lstStyle/>
          <a:p>
            <a:r>
              <a:rPr lang="en-US" sz="1900" b="0" i="0" dirty="0" err="1" smtClean="0">
                <a:latin typeface="Wingdings"/>
                <a:ea typeface="Wingdings"/>
                <a:cs typeface="Wingdings"/>
              </a:rPr>
              <a:t></a:t>
            </a:r>
            <a:r>
              <a:rPr lang="en-US" sz="1900" b="0" i="0" dirty="0" smtClean="0">
                <a:latin typeface="Wingdings"/>
                <a:ea typeface="Wingdings"/>
                <a:cs typeface="Wingdings"/>
              </a:rPr>
              <a:t> </a:t>
            </a:r>
            <a:r>
              <a:rPr lang="en-US" sz="1900" b="0" i="0" dirty="0" err="1" smtClean="0">
                <a:latin typeface="Wingdings"/>
                <a:ea typeface="Wingdings"/>
                <a:cs typeface="Wingdings"/>
              </a:rPr>
              <a:t></a:t>
            </a:r>
            <a:r>
              <a:rPr lang="en-US" sz="1900" b="0" i="0" dirty="0" smtClean="0">
                <a:latin typeface="Wingdings"/>
                <a:ea typeface="Wingdings"/>
                <a:cs typeface="Wingdings"/>
              </a:rPr>
              <a:t> </a:t>
            </a:r>
            <a:r>
              <a:rPr lang="en-US" sz="1900" b="0" i="0" dirty="0" err="1" smtClean="0">
                <a:latin typeface="Wingdings"/>
                <a:ea typeface="Wingdings"/>
                <a:cs typeface="Wingdings"/>
              </a:rPr>
              <a:t></a:t>
            </a:r>
            <a:endParaRPr lang="en-US" sz="1900" b="0" i="0" dirty="0"/>
          </a:p>
        </p:txBody>
      </p:sp>
      <p:sp>
        <p:nvSpPr>
          <p:cNvPr id="25" name="Parallelogram 24"/>
          <p:cNvSpPr/>
          <p:nvPr/>
        </p:nvSpPr>
        <p:spPr bwMode="auto">
          <a:xfrm rot="5400000">
            <a:off x="2114032" y="2533149"/>
            <a:ext cx="524124" cy="1645920"/>
          </a:xfrm>
          <a:prstGeom prst="parallelogram">
            <a:avLst>
              <a:gd name="adj" fmla="val 50337"/>
            </a:avLst>
          </a:prstGeom>
          <a:solidFill>
            <a:schemeClr val="accent6">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28" name="Parallelogram 27"/>
          <p:cNvSpPr/>
          <p:nvPr/>
        </p:nvSpPr>
        <p:spPr bwMode="auto">
          <a:xfrm rot="5400000">
            <a:off x="2285834" y="3130262"/>
            <a:ext cx="175991" cy="1645920"/>
          </a:xfrm>
          <a:prstGeom prst="parallelogram">
            <a:avLst>
              <a:gd name="adj" fmla="val 0"/>
            </a:avLst>
          </a:prstGeom>
          <a:solidFill>
            <a:srgbClr val="0080FF"/>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29" name="Rounded Rectangle 28"/>
          <p:cNvSpPr/>
          <p:nvPr/>
        </p:nvSpPr>
        <p:spPr bwMode="auto">
          <a:xfrm>
            <a:off x="316733" y="2419453"/>
            <a:ext cx="901300" cy="379655"/>
          </a:xfrm>
          <a:prstGeom prst="roundRect">
            <a:avLst/>
          </a:prstGeom>
          <a:noFill/>
          <a:ln w="38100" cap="flat" cmpd="sng" algn="ctr">
            <a:noFill/>
            <a:prstDash val="solid"/>
            <a:round/>
            <a:headEnd type="none" w="med" len="med"/>
            <a:tailEnd type="triangle" w="med" len="med"/>
          </a:ln>
          <a:effectLst/>
        </p:spPr>
        <p:txBody>
          <a:bodyPr/>
          <a:lstStyle/>
          <a:p>
            <a:r>
              <a:rPr lang="en-US" sz="1900" b="0" i="0" dirty="0" smtClean="0"/>
              <a:t>DIFS</a:t>
            </a:r>
            <a:endParaRPr lang="en-US" sz="1900" b="0" i="0" dirty="0"/>
          </a:p>
        </p:txBody>
      </p:sp>
      <p:sp>
        <p:nvSpPr>
          <p:cNvPr id="30" name="Rounded Rectangle 29"/>
          <p:cNvSpPr/>
          <p:nvPr/>
        </p:nvSpPr>
        <p:spPr bwMode="auto">
          <a:xfrm>
            <a:off x="34792" y="2743931"/>
            <a:ext cx="1256713" cy="361141"/>
          </a:xfrm>
          <a:prstGeom prst="roundRect">
            <a:avLst/>
          </a:prstGeom>
          <a:noFill/>
          <a:ln w="38100" cap="flat" cmpd="sng" algn="ctr">
            <a:noFill/>
            <a:prstDash val="solid"/>
            <a:round/>
            <a:headEnd type="none" w="med" len="med"/>
            <a:tailEnd type="triangle" w="med" len="med"/>
          </a:ln>
          <a:effectLst/>
        </p:spPr>
        <p:txBody>
          <a:bodyPr/>
          <a:lstStyle/>
          <a:p>
            <a:r>
              <a:rPr lang="en-US" sz="1900" b="0" i="0" dirty="0" err="1" smtClean="0"/>
              <a:t>Backoff</a:t>
            </a:r>
            <a:endParaRPr lang="en-US" sz="1900" b="0" i="0" dirty="0"/>
          </a:p>
        </p:txBody>
      </p:sp>
      <p:sp>
        <p:nvSpPr>
          <p:cNvPr id="33" name="Rounded Rectangle 32"/>
          <p:cNvSpPr/>
          <p:nvPr/>
        </p:nvSpPr>
        <p:spPr bwMode="auto">
          <a:xfrm>
            <a:off x="3374597" y="3574034"/>
            <a:ext cx="901300" cy="379655"/>
          </a:xfrm>
          <a:prstGeom prst="roundRect">
            <a:avLst/>
          </a:prstGeom>
          <a:noFill/>
          <a:ln w="38100" cap="flat" cmpd="sng" algn="ctr">
            <a:noFill/>
            <a:prstDash val="solid"/>
            <a:round/>
            <a:headEnd type="none" w="med" len="med"/>
            <a:tailEnd type="triangle" w="med" len="med"/>
          </a:ln>
          <a:effectLst/>
        </p:spPr>
        <p:txBody>
          <a:bodyPr/>
          <a:lstStyle/>
          <a:p>
            <a:r>
              <a:rPr lang="en-US" sz="1900" b="0" i="0" dirty="0" smtClean="0"/>
              <a:t>SIFS</a:t>
            </a:r>
            <a:endParaRPr lang="en-US" sz="1900" b="0" i="0" dirty="0"/>
          </a:p>
        </p:txBody>
      </p:sp>
      <p:sp>
        <p:nvSpPr>
          <p:cNvPr id="36" name="Rounded Rectangle 35"/>
          <p:cNvSpPr/>
          <p:nvPr/>
        </p:nvSpPr>
        <p:spPr bwMode="auto">
          <a:xfrm>
            <a:off x="2110336" y="3126678"/>
            <a:ext cx="553377" cy="491855"/>
          </a:xfrm>
          <a:prstGeom prst="roundRect">
            <a:avLst/>
          </a:prstGeom>
          <a:noFill/>
          <a:ln w="38100" cap="flat" cmpd="sng" algn="ctr">
            <a:noFill/>
            <a:prstDash val="solid"/>
            <a:round/>
            <a:headEnd type="none" w="med" len="med"/>
            <a:tailEnd type="triangle" w="med" len="med"/>
          </a:ln>
          <a:effectLst/>
        </p:spPr>
        <p:txBody>
          <a:bodyPr/>
          <a:lstStyle/>
          <a:p>
            <a:r>
              <a:rPr lang="en-US" sz="3000" i="0" dirty="0" smtClean="0">
                <a:solidFill>
                  <a:srgbClr val="FF0000"/>
                </a:solidFill>
              </a:rPr>
              <a:t>X</a:t>
            </a:r>
            <a:endParaRPr lang="en-US" sz="3000" i="0" dirty="0">
              <a:solidFill>
                <a:srgbClr val="FF0000"/>
              </a:solidFill>
            </a:endParaRPr>
          </a:p>
        </p:txBody>
      </p:sp>
      <p:sp>
        <p:nvSpPr>
          <p:cNvPr id="37" name="Rounded Rectangle 36"/>
          <p:cNvSpPr/>
          <p:nvPr/>
        </p:nvSpPr>
        <p:spPr bwMode="auto">
          <a:xfrm>
            <a:off x="2104237" y="3717265"/>
            <a:ext cx="553377" cy="491855"/>
          </a:xfrm>
          <a:prstGeom prst="roundRect">
            <a:avLst/>
          </a:prstGeom>
          <a:noFill/>
          <a:ln w="38100" cap="flat" cmpd="sng" algn="ctr">
            <a:noFill/>
            <a:prstDash val="solid"/>
            <a:round/>
            <a:headEnd type="none" w="med" len="med"/>
            <a:tailEnd type="triangle" w="med" len="med"/>
          </a:ln>
          <a:effectLst/>
        </p:spPr>
        <p:txBody>
          <a:bodyPr/>
          <a:lstStyle/>
          <a:p>
            <a:r>
              <a:rPr lang="en-US" sz="3000" i="0" dirty="0" smtClean="0">
                <a:solidFill>
                  <a:srgbClr val="FF0000"/>
                </a:solidFill>
              </a:rPr>
              <a:t>X</a:t>
            </a:r>
            <a:endParaRPr lang="en-US" sz="3000" i="0" dirty="0">
              <a:solidFill>
                <a:srgbClr val="FF0000"/>
              </a:solidFill>
            </a:endParaRPr>
          </a:p>
        </p:txBody>
      </p:sp>
      <p:sp>
        <p:nvSpPr>
          <p:cNvPr id="41" name="Rounded Rectangle 40"/>
          <p:cNvSpPr/>
          <p:nvPr/>
        </p:nvSpPr>
        <p:spPr bwMode="auto">
          <a:xfrm>
            <a:off x="724184" y="6154477"/>
            <a:ext cx="3677103" cy="491855"/>
          </a:xfrm>
          <a:prstGeom prst="roundRect">
            <a:avLst/>
          </a:prstGeom>
          <a:noFill/>
          <a:ln w="38100" cap="flat" cmpd="sng" algn="ctr">
            <a:noFill/>
            <a:prstDash val="solid"/>
            <a:round/>
            <a:headEnd type="none" w="med" len="med"/>
            <a:tailEnd type="triangle" w="med" len="med"/>
          </a:ln>
          <a:effectLst/>
        </p:spPr>
        <p:txBody>
          <a:bodyPr/>
          <a:lstStyle/>
          <a:p>
            <a:pPr algn="l"/>
            <a:r>
              <a:rPr lang="en-US" altLang="zh-CN" sz="2200" i="0" dirty="0" smtClean="0"/>
              <a:t>Packet transmission</a:t>
            </a:r>
            <a:endParaRPr lang="en-US" sz="2200" i="0" dirty="0"/>
          </a:p>
        </p:txBody>
      </p:sp>
      <p:cxnSp>
        <p:nvCxnSpPr>
          <p:cNvPr id="43" name="Straight Connector 42"/>
          <p:cNvCxnSpPr/>
          <p:nvPr/>
        </p:nvCxnSpPr>
        <p:spPr bwMode="auto">
          <a:xfrm rot="16200000" flipH="1">
            <a:off x="3702180" y="4341781"/>
            <a:ext cx="3621024" cy="16078"/>
          </a:xfrm>
          <a:prstGeom prst="line">
            <a:avLst/>
          </a:prstGeom>
          <a:noFill/>
          <a:ln w="38100">
            <a:solidFill>
              <a:schemeClr val="tx1"/>
            </a:solidFill>
            <a:round/>
            <a:headEnd type="none" w="lg" len="med"/>
            <a:tailEnd type="triangle" w="lg"/>
          </a:ln>
        </p:spPr>
      </p:cxnSp>
      <p:cxnSp>
        <p:nvCxnSpPr>
          <p:cNvPr id="44" name="Straight Connector 43"/>
          <p:cNvCxnSpPr/>
          <p:nvPr/>
        </p:nvCxnSpPr>
        <p:spPr bwMode="auto">
          <a:xfrm rot="16200000" flipH="1">
            <a:off x="5374084" y="4377539"/>
            <a:ext cx="3621024" cy="16078"/>
          </a:xfrm>
          <a:prstGeom prst="line">
            <a:avLst/>
          </a:prstGeom>
          <a:noFill/>
          <a:ln w="38100">
            <a:solidFill>
              <a:schemeClr val="tx1"/>
            </a:solidFill>
            <a:round/>
            <a:headEnd type="none" w="lg" len="med"/>
            <a:tailEnd type="triangle" w="lg"/>
          </a:ln>
        </p:spPr>
      </p:cxnSp>
      <p:sp>
        <p:nvSpPr>
          <p:cNvPr id="47" name="Rounded Rectangle 46"/>
          <p:cNvSpPr/>
          <p:nvPr/>
        </p:nvSpPr>
        <p:spPr bwMode="auto">
          <a:xfrm>
            <a:off x="4327534" y="2450088"/>
            <a:ext cx="901300" cy="379655"/>
          </a:xfrm>
          <a:prstGeom prst="roundRect">
            <a:avLst/>
          </a:prstGeom>
          <a:noFill/>
          <a:ln w="38100" cap="flat" cmpd="sng" algn="ctr">
            <a:noFill/>
            <a:prstDash val="solid"/>
            <a:round/>
            <a:headEnd type="none" w="med" len="med"/>
            <a:tailEnd type="triangle" w="med" len="med"/>
          </a:ln>
          <a:effectLst/>
        </p:spPr>
        <p:txBody>
          <a:bodyPr/>
          <a:lstStyle/>
          <a:p>
            <a:r>
              <a:rPr lang="en-US" sz="1900" b="0" i="0" dirty="0" smtClean="0"/>
              <a:t>DIFS</a:t>
            </a:r>
            <a:endParaRPr lang="en-US" sz="1900" b="0" i="0" dirty="0"/>
          </a:p>
        </p:txBody>
      </p:sp>
      <p:sp>
        <p:nvSpPr>
          <p:cNvPr id="48" name="Rounded Rectangle 47"/>
          <p:cNvSpPr/>
          <p:nvPr/>
        </p:nvSpPr>
        <p:spPr bwMode="auto">
          <a:xfrm>
            <a:off x="4011700" y="2774566"/>
            <a:ext cx="1256713" cy="361141"/>
          </a:xfrm>
          <a:prstGeom prst="roundRect">
            <a:avLst/>
          </a:prstGeom>
          <a:noFill/>
          <a:ln w="38100" cap="flat" cmpd="sng" algn="ctr">
            <a:noFill/>
            <a:prstDash val="solid"/>
            <a:round/>
            <a:headEnd type="none" w="med" len="med"/>
            <a:tailEnd type="triangle" w="med" len="med"/>
          </a:ln>
          <a:effectLst/>
        </p:spPr>
        <p:txBody>
          <a:bodyPr/>
          <a:lstStyle/>
          <a:p>
            <a:r>
              <a:rPr lang="en-US" sz="1900" b="0" i="0" dirty="0" err="1" smtClean="0"/>
              <a:t>Backoff</a:t>
            </a:r>
            <a:endParaRPr lang="en-US" sz="1900" b="0" i="0" dirty="0"/>
          </a:p>
        </p:txBody>
      </p:sp>
      <p:sp>
        <p:nvSpPr>
          <p:cNvPr id="53" name="Parallelogram 52"/>
          <p:cNvSpPr/>
          <p:nvPr/>
        </p:nvSpPr>
        <p:spPr bwMode="auto">
          <a:xfrm rot="5400000">
            <a:off x="6248055" y="3891491"/>
            <a:ext cx="175991" cy="1645920"/>
          </a:xfrm>
          <a:prstGeom prst="parallelogram">
            <a:avLst>
              <a:gd name="adj" fmla="val 0"/>
            </a:avLst>
          </a:prstGeom>
          <a:solidFill>
            <a:srgbClr val="0080FF"/>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54" name="Parallelogram 53"/>
          <p:cNvSpPr/>
          <p:nvPr/>
        </p:nvSpPr>
        <p:spPr bwMode="auto">
          <a:xfrm rot="5400000">
            <a:off x="2127260" y="4477240"/>
            <a:ext cx="524124" cy="1645920"/>
          </a:xfrm>
          <a:prstGeom prst="parallelogram">
            <a:avLst>
              <a:gd name="adj" fmla="val 50337"/>
            </a:avLst>
          </a:prstGeom>
          <a:solidFill>
            <a:schemeClr val="accent6">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55" name="Parallelogram 54"/>
          <p:cNvSpPr/>
          <p:nvPr/>
        </p:nvSpPr>
        <p:spPr bwMode="auto">
          <a:xfrm rot="5400000">
            <a:off x="6076252" y="2546390"/>
            <a:ext cx="524124" cy="1645920"/>
          </a:xfrm>
          <a:prstGeom prst="parallelogram">
            <a:avLst>
              <a:gd name="adj" fmla="val 50337"/>
            </a:avLst>
          </a:prstGeom>
          <a:solidFill>
            <a:schemeClr val="accent6">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56" name="Parallelogram 55"/>
          <p:cNvSpPr/>
          <p:nvPr/>
        </p:nvSpPr>
        <p:spPr bwMode="auto">
          <a:xfrm rot="5400000">
            <a:off x="6072085" y="2803162"/>
            <a:ext cx="524124" cy="1645920"/>
          </a:xfrm>
          <a:prstGeom prst="parallelogram">
            <a:avLst>
              <a:gd name="adj" fmla="val 50337"/>
            </a:avLst>
          </a:prstGeom>
          <a:solidFill>
            <a:schemeClr val="accent6">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57" name="Parallelogram 56"/>
          <p:cNvSpPr/>
          <p:nvPr/>
        </p:nvSpPr>
        <p:spPr bwMode="auto">
          <a:xfrm rot="5400000">
            <a:off x="6084415" y="3059932"/>
            <a:ext cx="524124" cy="1645920"/>
          </a:xfrm>
          <a:prstGeom prst="parallelogram">
            <a:avLst>
              <a:gd name="adj" fmla="val 50337"/>
            </a:avLst>
          </a:prstGeom>
          <a:solidFill>
            <a:schemeClr val="accent6">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58" name="Parallelogram 57"/>
          <p:cNvSpPr/>
          <p:nvPr/>
        </p:nvSpPr>
        <p:spPr bwMode="auto">
          <a:xfrm rot="5400000">
            <a:off x="6081153" y="3316702"/>
            <a:ext cx="524124" cy="1645920"/>
          </a:xfrm>
          <a:prstGeom prst="parallelogram">
            <a:avLst>
              <a:gd name="adj" fmla="val 50337"/>
            </a:avLst>
          </a:prstGeom>
          <a:solidFill>
            <a:schemeClr val="accent6">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60" name="Rounded Rectangle 59"/>
          <p:cNvSpPr/>
          <p:nvPr/>
        </p:nvSpPr>
        <p:spPr bwMode="auto">
          <a:xfrm>
            <a:off x="6053572" y="3908416"/>
            <a:ext cx="553377" cy="491855"/>
          </a:xfrm>
          <a:prstGeom prst="roundRect">
            <a:avLst/>
          </a:prstGeom>
          <a:noFill/>
          <a:ln w="38100" cap="flat" cmpd="sng" algn="ctr">
            <a:noFill/>
            <a:prstDash val="solid"/>
            <a:round/>
            <a:headEnd type="none" w="med" len="med"/>
            <a:tailEnd type="triangle" w="med" len="med"/>
          </a:ln>
          <a:effectLst/>
        </p:spPr>
        <p:txBody>
          <a:bodyPr/>
          <a:lstStyle/>
          <a:p>
            <a:r>
              <a:rPr lang="en-US" sz="3000" i="0" dirty="0" smtClean="0">
                <a:solidFill>
                  <a:srgbClr val="FF0000"/>
                </a:solidFill>
              </a:rPr>
              <a:t>X</a:t>
            </a:r>
            <a:endParaRPr lang="en-US" sz="3000" i="0" dirty="0">
              <a:solidFill>
                <a:srgbClr val="FF0000"/>
              </a:solidFill>
            </a:endParaRPr>
          </a:p>
        </p:txBody>
      </p:sp>
      <p:sp>
        <p:nvSpPr>
          <p:cNvPr id="61" name="Rounded Rectangle 60"/>
          <p:cNvSpPr/>
          <p:nvPr/>
        </p:nvSpPr>
        <p:spPr bwMode="auto">
          <a:xfrm>
            <a:off x="6044936" y="3623581"/>
            <a:ext cx="553377" cy="491855"/>
          </a:xfrm>
          <a:prstGeom prst="roundRect">
            <a:avLst/>
          </a:prstGeom>
          <a:noFill/>
          <a:ln w="38100" cap="flat" cmpd="sng" algn="ctr">
            <a:noFill/>
            <a:prstDash val="solid"/>
            <a:round/>
            <a:headEnd type="none" w="med" len="med"/>
            <a:tailEnd type="triangle" w="med" len="med"/>
          </a:ln>
          <a:effectLst/>
        </p:spPr>
        <p:txBody>
          <a:bodyPr/>
          <a:lstStyle/>
          <a:p>
            <a:r>
              <a:rPr lang="en-US" sz="3000" i="0" dirty="0" smtClean="0">
                <a:solidFill>
                  <a:srgbClr val="FF0000"/>
                </a:solidFill>
              </a:rPr>
              <a:t>X</a:t>
            </a:r>
            <a:endParaRPr lang="en-US" sz="3000" i="0" dirty="0">
              <a:solidFill>
                <a:srgbClr val="FF0000"/>
              </a:solidFill>
            </a:endParaRPr>
          </a:p>
        </p:txBody>
      </p:sp>
      <p:sp>
        <p:nvSpPr>
          <p:cNvPr id="62" name="Parallelogram 61"/>
          <p:cNvSpPr/>
          <p:nvPr/>
        </p:nvSpPr>
        <p:spPr bwMode="auto">
          <a:xfrm rot="5400000">
            <a:off x="6088579" y="4799992"/>
            <a:ext cx="524124" cy="1645920"/>
          </a:xfrm>
          <a:prstGeom prst="parallelogram">
            <a:avLst>
              <a:gd name="adj" fmla="val 50337"/>
            </a:avLst>
          </a:prstGeom>
          <a:solidFill>
            <a:schemeClr val="accent6">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dirty="0">
              <a:ln>
                <a:noFill/>
              </a:ln>
              <a:solidFill>
                <a:schemeClr val="tx1"/>
              </a:solidFill>
              <a:effectLst/>
              <a:latin typeface="Verdana" charset="0"/>
              <a:ea typeface="Arial" charset="0"/>
              <a:cs typeface="Arial" charset="0"/>
            </a:endParaRPr>
          </a:p>
        </p:txBody>
      </p:sp>
      <p:sp>
        <p:nvSpPr>
          <p:cNvPr id="65" name="Parallelogram 64"/>
          <p:cNvSpPr/>
          <p:nvPr/>
        </p:nvSpPr>
        <p:spPr bwMode="auto">
          <a:xfrm rot="5400000">
            <a:off x="6097644" y="5052608"/>
            <a:ext cx="524124" cy="1645920"/>
          </a:xfrm>
          <a:prstGeom prst="parallelogram">
            <a:avLst>
              <a:gd name="adj" fmla="val 50337"/>
            </a:avLst>
          </a:prstGeom>
          <a:solidFill>
            <a:schemeClr val="accent6">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66" name="Rounded Rectangle 65"/>
          <p:cNvSpPr/>
          <p:nvPr/>
        </p:nvSpPr>
        <p:spPr bwMode="auto">
          <a:xfrm>
            <a:off x="4842971" y="6150322"/>
            <a:ext cx="3677103" cy="491855"/>
          </a:xfrm>
          <a:prstGeom prst="roundRect">
            <a:avLst/>
          </a:prstGeom>
          <a:noFill/>
          <a:ln w="38100" cap="flat" cmpd="sng" algn="ctr">
            <a:noFill/>
            <a:prstDash val="solid"/>
            <a:round/>
            <a:headEnd type="none" w="med" len="med"/>
            <a:tailEnd type="triangle" w="med" len="med"/>
          </a:ln>
          <a:effectLst/>
        </p:spPr>
        <p:txBody>
          <a:bodyPr/>
          <a:lstStyle/>
          <a:p>
            <a:pPr algn="l"/>
            <a:r>
              <a:rPr lang="en-US" altLang="zh-CN" sz="2200" i="0" dirty="0" smtClean="0"/>
              <a:t>Block transmission</a:t>
            </a:r>
            <a:endParaRPr lang="en-US" sz="2200" i="0" dirty="0"/>
          </a:p>
        </p:txBody>
      </p:sp>
      <p:sp>
        <p:nvSpPr>
          <p:cNvPr id="67" name="Rounded Rectangle 66"/>
          <p:cNvSpPr/>
          <p:nvPr/>
        </p:nvSpPr>
        <p:spPr bwMode="auto">
          <a:xfrm>
            <a:off x="7323032" y="4334360"/>
            <a:ext cx="901300" cy="379655"/>
          </a:xfrm>
          <a:prstGeom prst="roundRect">
            <a:avLst/>
          </a:prstGeom>
          <a:noFill/>
          <a:ln w="38100" cap="flat" cmpd="sng" algn="ctr">
            <a:noFill/>
            <a:prstDash val="solid"/>
            <a:round/>
            <a:headEnd type="none" w="med" len="med"/>
            <a:tailEnd type="triangle" w="med" len="med"/>
          </a:ln>
          <a:effectLst/>
        </p:spPr>
        <p:txBody>
          <a:bodyPr/>
          <a:lstStyle/>
          <a:p>
            <a:r>
              <a:rPr lang="en-US" sz="1900" b="0" i="0" dirty="0" smtClean="0"/>
              <a:t>SIFS</a:t>
            </a:r>
            <a:endParaRPr lang="en-US" sz="1900" b="0" i="0" dirty="0"/>
          </a:p>
        </p:txBody>
      </p:sp>
      <p:sp>
        <p:nvSpPr>
          <p:cNvPr id="68" name="Rectangle 67"/>
          <p:cNvSpPr/>
          <p:nvPr/>
        </p:nvSpPr>
        <p:spPr bwMode="auto">
          <a:xfrm rot="16200000">
            <a:off x="8428929" y="2665665"/>
            <a:ext cx="133137" cy="502920"/>
          </a:xfrm>
          <a:prstGeom prst="rect">
            <a:avLst/>
          </a:prstGeom>
          <a:solidFill>
            <a:schemeClr val="accent6">
              <a:lumMod val="60000"/>
              <a:lumOff val="40000"/>
            </a:schemeClr>
          </a:solidFill>
          <a:ln w="38100" cap="flat" cmpd="sng" algn="ctr">
            <a:solidFill>
              <a:schemeClr val="tx1"/>
            </a:solidFill>
            <a:prstDash val="solid"/>
            <a:round/>
            <a:headEnd type="none" w="med" len="med"/>
            <a:tailEnd type="triangle" w="med" len="med"/>
          </a:ln>
          <a:effectLst/>
        </p:spPr>
      </p:sp>
      <p:sp>
        <p:nvSpPr>
          <p:cNvPr id="69" name="Rectangle 68"/>
          <p:cNvSpPr/>
          <p:nvPr/>
        </p:nvSpPr>
        <p:spPr bwMode="auto">
          <a:xfrm rot="16200000">
            <a:off x="8461359" y="3653027"/>
            <a:ext cx="133137" cy="502920"/>
          </a:xfrm>
          <a:prstGeom prst="rect">
            <a:avLst/>
          </a:prstGeom>
          <a:solidFill>
            <a:srgbClr val="0080FF"/>
          </a:solidFill>
          <a:ln w="38100" cap="flat" cmpd="sng" algn="ctr">
            <a:solidFill>
              <a:schemeClr val="tx1"/>
            </a:solidFill>
            <a:prstDash val="solid"/>
            <a:round/>
            <a:headEnd type="none" w="med" len="med"/>
            <a:tailEnd type="triangle" w="med" len="med"/>
          </a:ln>
          <a:effectLst/>
        </p:spPr>
      </p:sp>
      <p:sp>
        <p:nvSpPr>
          <p:cNvPr id="70" name="Rounded Rectangle 69"/>
          <p:cNvSpPr/>
          <p:nvPr/>
        </p:nvSpPr>
        <p:spPr bwMode="auto">
          <a:xfrm>
            <a:off x="16494" y="4035653"/>
            <a:ext cx="1709026" cy="469666"/>
          </a:xfrm>
          <a:prstGeom prst="roundRect">
            <a:avLst/>
          </a:prstGeom>
          <a:noFill/>
          <a:ln w="38100" cap="flat" cmpd="sng" algn="ctr">
            <a:noFill/>
            <a:prstDash val="solid"/>
            <a:round/>
            <a:headEnd type="none" w="med" len="med"/>
            <a:tailEnd type="triangle" w="med" len="med"/>
          </a:ln>
          <a:effectLst/>
        </p:spPr>
        <p:txBody>
          <a:bodyPr/>
          <a:lstStyle/>
          <a:p>
            <a:pPr algn="l"/>
            <a:r>
              <a:rPr lang="en-US" sz="1900" b="0" i="0" dirty="0" smtClean="0"/>
              <a:t>T</a:t>
            </a:r>
            <a:r>
              <a:rPr lang="en-US" altLang="zh-CN" sz="1900" b="0" i="0" dirty="0" smtClean="0"/>
              <a:t>imeout</a:t>
            </a:r>
            <a:endParaRPr lang="en-US" sz="1900" b="0" i="0" dirty="0"/>
          </a:p>
        </p:txBody>
      </p:sp>
      <p:sp>
        <p:nvSpPr>
          <p:cNvPr id="71" name="Rounded Rectangle 70"/>
          <p:cNvSpPr/>
          <p:nvPr/>
        </p:nvSpPr>
        <p:spPr bwMode="auto">
          <a:xfrm>
            <a:off x="16494" y="4530566"/>
            <a:ext cx="1256713" cy="361141"/>
          </a:xfrm>
          <a:prstGeom prst="roundRect">
            <a:avLst/>
          </a:prstGeom>
          <a:noFill/>
          <a:ln w="38100" cap="flat" cmpd="sng" algn="ctr">
            <a:noFill/>
            <a:prstDash val="solid"/>
            <a:round/>
            <a:headEnd type="none" w="med" len="med"/>
            <a:tailEnd type="triangle" w="med" len="med"/>
          </a:ln>
          <a:effectLst/>
        </p:spPr>
        <p:txBody>
          <a:bodyPr/>
          <a:lstStyle/>
          <a:p>
            <a:r>
              <a:rPr lang="en-US" sz="1900" b="0" i="0" dirty="0" err="1" smtClean="0"/>
              <a:t>Backoff</a:t>
            </a:r>
            <a:endParaRPr lang="en-US" sz="1900" b="0" i="0" dirty="0"/>
          </a:p>
        </p:txBody>
      </p:sp>
      <p:cxnSp>
        <p:nvCxnSpPr>
          <p:cNvPr id="49" name="Straight Connector 11"/>
          <p:cNvCxnSpPr>
            <a:cxnSpLocks noChangeShapeType="1"/>
          </p:cNvCxnSpPr>
          <p:nvPr/>
        </p:nvCxnSpPr>
        <p:spPr bwMode="auto">
          <a:xfrm rot="16200000" flipH="1">
            <a:off x="1208019" y="2589173"/>
            <a:ext cx="274320" cy="3175"/>
          </a:xfrm>
          <a:prstGeom prst="line">
            <a:avLst/>
          </a:prstGeom>
          <a:noFill/>
          <a:ln w="28575">
            <a:solidFill>
              <a:schemeClr val="tx1"/>
            </a:solidFill>
            <a:round/>
            <a:headEnd type="triangle" w="lg" len="med"/>
            <a:tailEnd type="triangle" w="lg" len="med"/>
          </a:ln>
        </p:spPr>
      </p:cxnSp>
      <p:cxnSp>
        <p:nvCxnSpPr>
          <p:cNvPr id="50" name="Straight Connector 36"/>
          <p:cNvCxnSpPr>
            <a:cxnSpLocks noChangeShapeType="1"/>
          </p:cNvCxnSpPr>
          <p:nvPr/>
        </p:nvCxnSpPr>
        <p:spPr bwMode="auto">
          <a:xfrm>
            <a:off x="1244556" y="2475351"/>
            <a:ext cx="182880" cy="0"/>
          </a:xfrm>
          <a:prstGeom prst="line">
            <a:avLst/>
          </a:prstGeom>
          <a:noFill/>
          <a:ln w="28575">
            <a:solidFill>
              <a:schemeClr val="tx1"/>
            </a:solidFill>
            <a:round/>
            <a:headEnd/>
            <a:tailEnd/>
          </a:ln>
        </p:spPr>
      </p:cxnSp>
      <p:cxnSp>
        <p:nvCxnSpPr>
          <p:cNvPr id="51" name="Straight Connector 37"/>
          <p:cNvCxnSpPr>
            <a:cxnSpLocks noChangeShapeType="1"/>
          </p:cNvCxnSpPr>
          <p:nvPr/>
        </p:nvCxnSpPr>
        <p:spPr bwMode="auto">
          <a:xfrm>
            <a:off x="1242879" y="2721133"/>
            <a:ext cx="182880" cy="0"/>
          </a:xfrm>
          <a:prstGeom prst="line">
            <a:avLst/>
          </a:prstGeom>
          <a:noFill/>
          <a:ln w="28575">
            <a:solidFill>
              <a:schemeClr val="tx1"/>
            </a:solidFill>
            <a:round/>
            <a:headEnd/>
            <a:tailEnd/>
          </a:ln>
        </p:spPr>
      </p:cxnSp>
      <p:cxnSp>
        <p:nvCxnSpPr>
          <p:cNvPr id="52" name="Straight Connector 11"/>
          <p:cNvCxnSpPr>
            <a:cxnSpLocks noChangeShapeType="1"/>
          </p:cNvCxnSpPr>
          <p:nvPr/>
        </p:nvCxnSpPr>
        <p:spPr bwMode="auto">
          <a:xfrm rot="16200000" flipH="1">
            <a:off x="1166253" y="2910288"/>
            <a:ext cx="365760" cy="3175"/>
          </a:xfrm>
          <a:prstGeom prst="line">
            <a:avLst/>
          </a:prstGeom>
          <a:noFill/>
          <a:ln w="28575">
            <a:solidFill>
              <a:schemeClr val="tx1"/>
            </a:solidFill>
            <a:round/>
            <a:headEnd type="triangle" w="lg" len="med"/>
            <a:tailEnd type="triangle" w="lg" len="med"/>
          </a:ln>
        </p:spPr>
      </p:cxnSp>
      <p:cxnSp>
        <p:nvCxnSpPr>
          <p:cNvPr id="72" name="Straight Connector 36"/>
          <p:cNvCxnSpPr>
            <a:cxnSpLocks noChangeShapeType="1"/>
          </p:cNvCxnSpPr>
          <p:nvPr/>
        </p:nvCxnSpPr>
        <p:spPr bwMode="auto">
          <a:xfrm>
            <a:off x="1265004" y="3106106"/>
            <a:ext cx="182880" cy="0"/>
          </a:xfrm>
          <a:prstGeom prst="line">
            <a:avLst/>
          </a:prstGeom>
          <a:noFill/>
          <a:ln w="28575">
            <a:solidFill>
              <a:schemeClr val="tx1"/>
            </a:solidFill>
            <a:round/>
            <a:headEnd/>
            <a:tailEnd/>
          </a:ln>
        </p:spPr>
      </p:cxnSp>
      <p:cxnSp>
        <p:nvCxnSpPr>
          <p:cNvPr id="73" name="Straight Connector 36"/>
          <p:cNvCxnSpPr>
            <a:cxnSpLocks noChangeShapeType="1"/>
          </p:cNvCxnSpPr>
          <p:nvPr/>
        </p:nvCxnSpPr>
        <p:spPr bwMode="auto">
          <a:xfrm>
            <a:off x="3293766" y="3600956"/>
            <a:ext cx="182880" cy="0"/>
          </a:xfrm>
          <a:prstGeom prst="line">
            <a:avLst/>
          </a:prstGeom>
          <a:noFill/>
          <a:ln w="28575">
            <a:solidFill>
              <a:schemeClr val="tx1"/>
            </a:solidFill>
            <a:round/>
            <a:headEnd/>
            <a:tailEnd/>
          </a:ln>
        </p:spPr>
      </p:cxnSp>
      <p:cxnSp>
        <p:nvCxnSpPr>
          <p:cNvPr id="78" name="Straight Connector 36"/>
          <p:cNvCxnSpPr>
            <a:cxnSpLocks noChangeShapeType="1"/>
          </p:cNvCxnSpPr>
          <p:nvPr/>
        </p:nvCxnSpPr>
        <p:spPr bwMode="auto">
          <a:xfrm>
            <a:off x="3297720" y="3852326"/>
            <a:ext cx="182880" cy="0"/>
          </a:xfrm>
          <a:prstGeom prst="line">
            <a:avLst/>
          </a:prstGeom>
          <a:noFill/>
          <a:ln w="28575">
            <a:solidFill>
              <a:schemeClr val="tx1"/>
            </a:solidFill>
            <a:round/>
            <a:headEnd/>
            <a:tailEnd/>
          </a:ln>
        </p:spPr>
      </p:cxnSp>
      <p:cxnSp>
        <p:nvCxnSpPr>
          <p:cNvPr id="79" name="Straight Connector 11"/>
          <p:cNvCxnSpPr>
            <a:cxnSpLocks noChangeShapeType="1"/>
          </p:cNvCxnSpPr>
          <p:nvPr/>
        </p:nvCxnSpPr>
        <p:spPr bwMode="auto">
          <a:xfrm rot="16200000" flipH="1">
            <a:off x="3257259" y="3714807"/>
            <a:ext cx="274320" cy="3175"/>
          </a:xfrm>
          <a:prstGeom prst="line">
            <a:avLst/>
          </a:prstGeom>
          <a:noFill/>
          <a:ln w="28575">
            <a:solidFill>
              <a:schemeClr val="tx1"/>
            </a:solidFill>
            <a:round/>
            <a:headEnd type="triangle" w="lg" len="med"/>
            <a:tailEnd type="triangle" w="lg" len="med"/>
          </a:ln>
        </p:spPr>
      </p:cxnSp>
      <p:cxnSp>
        <p:nvCxnSpPr>
          <p:cNvPr id="80" name="Straight Connector 37"/>
          <p:cNvCxnSpPr>
            <a:cxnSpLocks noChangeShapeType="1"/>
          </p:cNvCxnSpPr>
          <p:nvPr/>
        </p:nvCxnSpPr>
        <p:spPr bwMode="auto">
          <a:xfrm>
            <a:off x="1279821" y="4061173"/>
            <a:ext cx="182880" cy="0"/>
          </a:xfrm>
          <a:prstGeom prst="line">
            <a:avLst/>
          </a:prstGeom>
          <a:noFill/>
          <a:ln w="28575">
            <a:solidFill>
              <a:schemeClr val="tx1"/>
            </a:solidFill>
            <a:round/>
            <a:headEnd/>
            <a:tailEnd/>
          </a:ln>
        </p:spPr>
      </p:cxnSp>
      <p:cxnSp>
        <p:nvCxnSpPr>
          <p:cNvPr id="81" name="Straight Connector 11"/>
          <p:cNvCxnSpPr>
            <a:cxnSpLocks noChangeShapeType="1"/>
          </p:cNvCxnSpPr>
          <p:nvPr/>
        </p:nvCxnSpPr>
        <p:spPr bwMode="auto">
          <a:xfrm rot="16200000" flipH="1">
            <a:off x="1186701" y="4217338"/>
            <a:ext cx="365760" cy="3175"/>
          </a:xfrm>
          <a:prstGeom prst="line">
            <a:avLst/>
          </a:prstGeom>
          <a:noFill/>
          <a:ln w="28575">
            <a:solidFill>
              <a:schemeClr val="tx1"/>
            </a:solidFill>
            <a:round/>
            <a:headEnd type="triangle" w="lg" len="med"/>
            <a:tailEnd type="triangle" w="lg" len="med"/>
          </a:ln>
        </p:spPr>
      </p:cxnSp>
      <p:cxnSp>
        <p:nvCxnSpPr>
          <p:cNvPr id="83" name="Straight Connector 36"/>
          <p:cNvCxnSpPr>
            <a:cxnSpLocks noChangeShapeType="1"/>
          </p:cNvCxnSpPr>
          <p:nvPr/>
        </p:nvCxnSpPr>
        <p:spPr bwMode="auto">
          <a:xfrm>
            <a:off x="1285452" y="4396661"/>
            <a:ext cx="182880" cy="0"/>
          </a:xfrm>
          <a:prstGeom prst="line">
            <a:avLst/>
          </a:prstGeom>
          <a:noFill/>
          <a:ln w="28575">
            <a:solidFill>
              <a:schemeClr val="tx1"/>
            </a:solidFill>
            <a:round/>
            <a:headEnd/>
            <a:tailEnd/>
          </a:ln>
        </p:spPr>
      </p:cxnSp>
      <p:cxnSp>
        <p:nvCxnSpPr>
          <p:cNvPr id="84" name="Straight Connector 11"/>
          <p:cNvCxnSpPr>
            <a:cxnSpLocks noChangeShapeType="1"/>
          </p:cNvCxnSpPr>
          <p:nvPr/>
        </p:nvCxnSpPr>
        <p:spPr bwMode="auto">
          <a:xfrm rot="16200000" flipH="1">
            <a:off x="1053495" y="4710933"/>
            <a:ext cx="640080" cy="3175"/>
          </a:xfrm>
          <a:prstGeom prst="line">
            <a:avLst/>
          </a:prstGeom>
          <a:noFill/>
          <a:ln w="28575">
            <a:solidFill>
              <a:schemeClr val="tx1"/>
            </a:solidFill>
            <a:round/>
            <a:headEnd type="triangle" w="lg" len="med"/>
            <a:tailEnd type="triangle" w="lg" len="med"/>
          </a:ln>
        </p:spPr>
      </p:cxnSp>
      <p:cxnSp>
        <p:nvCxnSpPr>
          <p:cNvPr id="85" name="Straight Connector 36"/>
          <p:cNvCxnSpPr>
            <a:cxnSpLocks noChangeShapeType="1"/>
          </p:cNvCxnSpPr>
          <p:nvPr/>
        </p:nvCxnSpPr>
        <p:spPr bwMode="auto">
          <a:xfrm>
            <a:off x="1289406" y="5043911"/>
            <a:ext cx="182880" cy="0"/>
          </a:xfrm>
          <a:prstGeom prst="line">
            <a:avLst/>
          </a:prstGeom>
          <a:noFill/>
          <a:ln w="28575">
            <a:solidFill>
              <a:schemeClr val="tx1"/>
            </a:solidFill>
            <a:round/>
            <a:headEnd/>
            <a:tailEnd/>
          </a:ln>
        </p:spPr>
      </p:cxnSp>
      <p:cxnSp>
        <p:nvCxnSpPr>
          <p:cNvPr id="86" name="Straight Connector 11"/>
          <p:cNvCxnSpPr>
            <a:cxnSpLocks noChangeShapeType="1"/>
          </p:cNvCxnSpPr>
          <p:nvPr/>
        </p:nvCxnSpPr>
        <p:spPr bwMode="auto">
          <a:xfrm rot="16200000" flipH="1">
            <a:off x="5170533" y="2659098"/>
            <a:ext cx="274320" cy="3175"/>
          </a:xfrm>
          <a:prstGeom prst="line">
            <a:avLst/>
          </a:prstGeom>
          <a:noFill/>
          <a:ln w="28575">
            <a:solidFill>
              <a:schemeClr val="tx1"/>
            </a:solidFill>
            <a:round/>
            <a:headEnd type="triangle" w="lg" len="med"/>
            <a:tailEnd type="triangle" w="lg" len="med"/>
          </a:ln>
        </p:spPr>
      </p:cxnSp>
      <p:cxnSp>
        <p:nvCxnSpPr>
          <p:cNvPr id="87" name="Straight Connector 36"/>
          <p:cNvCxnSpPr>
            <a:cxnSpLocks noChangeShapeType="1"/>
          </p:cNvCxnSpPr>
          <p:nvPr/>
        </p:nvCxnSpPr>
        <p:spPr bwMode="auto">
          <a:xfrm>
            <a:off x="5207070" y="2528781"/>
            <a:ext cx="182880" cy="0"/>
          </a:xfrm>
          <a:prstGeom prst="line">
            <a:avLst/>
          </a:prstGeom>
          <a:noFill/>
          <a:ln w="28575">
            <a:solidFill>
              <a:schemeClr val="tx1"/>
            </a:solidFill>
            <a:round/>
            <a:headEnd/>
            <a:tailEnd/>
          </a:ln>
        </p:spPr>
      </p:cxnSp>
      <p:cxnSp>
        <p:nvCxnSpPr>
          <p:cNvPr id="88" name="Straight Connector 36"/>
          <p:cNvCxnSpPr>
            <a:cxnSpLocks noChangeShapeType="1"/>
          </p:cNvCxnSpPr>
          <p:nvPr/>
        </p:nvCxnSpPr>
        <p:spPr bwMode="auto">
          <a:xfrm>
            <a:off x="5211024" y="2796646"/>
            <a:ext cx="182880" cy="0"/>
          </a:xfrm>
          <a:prstGeom prst="line">
            <a:avLst/>
          </a:prstGeom>
          <a:noFill/>
          <a:ln w="28575">
            <a:solidFill>
              <a:schemeClr val="tx1"/>
            </a:solidFill>
            <a:round/>
            <a:headEnd/>
            <a:tailEnd/>
          </a:ln>
        </p:spPr>
      </p:cxnSp>
      <p:cxnSp>
        <p:nvCxnSpPr>
          <p:cNvPr id="89" name="Straight Connector 11"/>
          <p:cNvCxnSpPr>
            <a:cxnSpLocks noChangeShapeType="1"/>
          </p:cNvCxnSpPr>
          <p:nvPr/>
        </p:nvCxnSpPr>
        <p:spPr bwMode="auto">
          <a:xfrm rot="16200000" flipH="1">
            <a:off x="5128767" y="2963718"/>
            <a:ext cx="365760" cy="3175"/>
          </a:xfrm>
          <a:prstGeom prst="line">
            <a:avLst/>
          </a:prstGeom>
          <a:noFill/>
          <a:ln w="28575">
            <a:solidFill>
              <a:schemeClr val="tx1"/>
            </a:solidFill>
            <a:round/>
            <a:headEnd type="triangle" w="lg" len="med"/>
            <a:tailEnd type="triangle" w="lg" len="med"/>
          </a:ln>
        </p:spPr>
      </p:cxnSp>
      <p:cxnSp>
        <p:nvCxnSpPr>
          <p:cNvPr id="90" name="Straight Connector 36"/>
          <p:cNvCxnSpPr>
            <a:cxnSpLocks noChangeShapeType="1"/>
          </p:cNvCxnSpPr>
          <p:nvPr/>
        </p:nvCxnSpPr>
        <p:spPr bwMode="auto">
          <a:xfrm>
            <a:off x="5227518" y="3143041"/>
            <a:ext cx="182880" cy="0"/>
          </a:xfrm>
          <a:prstGeom prst="line">
            <a:avLst/>
          </a:prstGeom>
          <a:noFill/>
          <a:ln w="28575">
            <a:solidFill>
              <a:schemeClr val="tx1"/>
            </a:solidFill>
            <a:round/>
            <a:headEnd/>
            <a:tailEnd/>
          </a:ln>
        </p:spPr>
      </p:cxnSp>
      <p:cxnSp>
        <p:nvCxnSpPr>
          <p:cNvPr id="91" name="Straight Connector 11"/>
          <p:cNvCxnSpPr>
            <a:cxnSpLocks noChangeShapeType="1"/>
          </p:cNvCxnSpPr>
          <p:nvPr/>
        </p:nvCxnSpPr>
        <p:spPr bwMode="auto">
          <a:xfrm rot="16200000" flipH="1">
            <a:off x="7236267" y="4510512"/>
            <a:ext cx="274320" cy="3175"/>
          </a:xfrm>
          <a:prstGeom prst="line">
            <a:avLst/>
          </a:prstGeom>
          <a:noFill/>
          <a:ln w="28575">
            <a:solidFill>
              <a:schemeClr val="tx1"/>
            </a:solidFill>
            <a:round/>
            <a:headEnd type="triangle" w="lg" len="med"/>
            <a:tailEnd type="triangle" w="lg" len="med"/>
          </a:ln>
        </p:spPr>
      </p:cxnSp>
      <p:cxnSp>
        <p:nvCxnSpPr>
          <p:cNvPr id="92" name="Straight Connector 36"/>
          <p:cNvCxnSpPr>
            <a:cxnSpLocks noChangeShapeType="1"/>
          </p:cNvCxnSpPr>
          <p:nvPr/>
        </p:nvCxnSpPr>
        <p:spPr bwMode="auto">
          <a:xfrm>
            <a:off x="7276728" y="4631536"/>
            <a:ext cx="182880" cy="0"/>
          </a:xfrm>
          <a:prstGeom prst="line">
            <a:avLst/>
          </a:prstGeom>
          <a:noFill/>
          <a:ln w="28575">
            <a:solidFill>
              <a:schemeClr val="tx1"/>
            </a:solidFill>
            <a:round/>
            <a:headEnd/>
            <a:tailEnd/>
          </a:ln>
        </p:spPr>
      </p:cxnSp>
      <p:cxnSp>
        <p:nvCxnSpPr>
          <p:cNvPr id="93" name="Straight Connector 36"/>
          <p:cNvCxnSpPr>
            <a:cxnSpLocks noChangeShapeType="1"/>
          </p:cNvCxnSpPr>
          <p:nvPr/>
        </p:nvCxnSpPr>
        <p:spPr bwMode="auto">
          <a:xfrm>
            <a:off x="7276728" y="4384111"/>
            <a:ext cx="182880" cy="0"/>
          </a:xfrm>
          <a:prstGeom prst="line">
            <a:avLst/>
          </a:prstGeom>
          <a:noFill/>
          <a:ln w="28575">
            <a:solidFill>
              <a:schemeClr val="tx1"/>
            </a:solidFill>
            <a:round/>
            <a:headEnd/>
            <a:tailEnd/>
          </a:ln>
        </p:spPr>
      </p:cxnSp>
      <p:sp>
        <p:nvSpPr>
          <p:cNvPr id="94" name="Rounded Rectangle 93"/>
          <p:cNvSpPr/>
          <p:nvPr/>
        </p:nvSpPr>
        <p:spPr bwMode="auto">
          <a:xfrm>
            <a:off x="4331486" y="4730406"/>
            <a:ext cx="901300" cy="379655"/>
          </a:xfrm>
          <a:prstGeom prst="roundRect">
            <a:avLst/>
          </a:prstGeom>
          <a:noFill/>
          <a:ln w="38100" cap="flat" cmpd="sng" algn="ctr">
            <a:noFill/>
            <a:prstDash val="solid"/>
            <a:round/>
            <a:headEnd type="none" w="med" len="med"/>
            <a:tailEnd type="triangle" w="med" len="med"/>
          </a:ln>
          <a:effectLst/>
        </p:spPr>
        <p:txBody>
          <a:bodyPr/>
          <a:lstStyle/>
          <a:p>
            <a:r>
              <a:rPr lang="en-US" sz="1900" b="0" i="0" dirty="0" smtClean="0"/>
              <a:t>DIFS</a:t>
            </a:r>
            <a:endParaRPr lang="en-US" sz="1900" b="0" i="0" dirty="0"/>
          </a:p>
        </p:txBody>
      </p:sp>
      <p:sp>
        <p:nvSpPr>
          <p:cNvPr id="95" name="Rounded Rectangle 94"/>
          <p:cNvSpPr/>
          <p:nvPr/>
        </p:nvSpPr>
        <p:spPr bwMode="auto">
          <a:xfrm>
            <a:off x="4081629" y="5120866"/>
            <a:ext cx="1256713" cy="361141"/>
          </a:xfrm>
          <a:prstGeom prst="roundRect">
            <a:avLst/>
          </a:prstGeom>
          <a:noFill/>
          <a:ln w="38100" cap="flat" cmpd="sng" algn="ctr">
            <a:noFill/>
            <a:prstDash val="solid"/>
            <a:round/>
            <a:headEnd type="none" w="med" len="med"/>
            <a:tailEnd type="triangle" w="med" len="med"/>
          </a:ln>
          <a:effectLst/>
        </p:spPr>
        <p:txBody>
          <a:bodyPr/>
          <a:lstStyle/>
          <a:p>
            <a:r>
              <a:rPr lang="en-US" sz="1900" b="0" i="0" dirty="0" err="1" smtClean="0"/>
              <a:t>Backoff</a:t>
            </a:r>
            <a:endParaRPr lang="en-US" sz="1900" b="0" i="0" dirty="0"/>
          </a:p>
        </p:txBody>
      </p:sp>
      <p:cxnSp>
        <p:nvCxnSpPr>
          <p:cNvPr id="96" name="Straight Connector 11"/>
          <p:cNvCxnSpPr>
            <a:cxnSpLocks noChangeShapeType="1"/>
          </p:cNvCxnSpPr>
          <p:nvPr/>
        </p:nvCxnSpPr>
        <p:spPr bwMode="auto">
          <a:xfrm rot="16200000" flipH="1">
            <a:off x="5174486" y="4906426"/>
            <a:ext cx="274320" cy="3175"/>
          </a:xfrm>
          <a:prstGeom prst="line">
            <a:avLst/>
          </a:prstGeom>
          <a:noFill/>
          <a:ln w="28575">
            <a:solidFill>
              <a:schemeClr val="tx1"/>
            </a:solidFill>
            <a:round/>
            <a:headEnd type="triangle" w="lg" len="med"/>
            <a:tailEnd type="triangle" w="lg" len="med"/>
          </a:ln>
        </p:spPr>
      </p:cxnSp>
      <p:cxnSp>
        <p:nvCxnSpPr>
          <p:cNvPr id="97" name="Straight Connector 36"/>
          <p:cNvCxnSpPr>
            <a:cxnSpLocks noChangeShapeType="1"/>
          </p:cNvCxnSpPr>
          <p:nvPr/>
        </p:nvCxnSpPr>
        <p:spPr bwMode="auto">
          <a:xfrm>
            <a:off x="5211023" y="4776109"/>
            <a:ext cx="182880" cy="0"/>
          </a:xfrm>
          <a:prstGeom prst="line">
            <a:avLst/>
          </a:prstGeom>
          <a:noFill/>
          <a:ln w="28575">
            <a:solidFill>
              <a:schemeClr val="tx1"/>
            </a:solidFill>
            <a:round/>
            <a:headEnd/>
            <a:tailEnd/>
          </a:ln>
        </p:spPr>
      </p:cxnSp>
      <p:cxnSp>
        <p:nvCxnSpPr>
          <p:cNvPr id="98" name="Straight Connector 11"/>
          <p:cNvCxnSpPr>
            <a:cxnSpLocks noChangeShapeType="1"/>
          </p:cNvCxnSpPr>
          <p:nvPr/>
        </p:nvCxnSpPr>
        <p:spPr bwMode="auto">
          <a:xfrm rot="16200000" flipH="1">
            <a:off x="5132720" y="5211046"/>
            <a:ext cx="365760" cy="3175"/>
          </a:xfrm>
          <a:prstGeom prst="line">
            <a:avLst/>
          </a:prstGeom>
          <a:noFill/>
          <a:ln w="28575">
            <a:solidFill>
              <a:schemeClr val="tx1"/>
            </a:solidFill>
            <a:round/>
            <a:headEnd type="triangle" w="lg" len="med"/>
            <a:tailEnd type="triangle" w="lg" len="med"/>
          </a:ln>
        </p:spPr>
      </p:cxnSp>
      <p:cxnSp>
        <p:nvCxnSpPr>
          <p:cNvPr id="99" name="Straight Connector 36"/>
          <p:cNvCxnSpPr>
            <a:cxnSpLocks noChangeShapeType="1"/>
          </p:cNvCxnSpPr>
          <p:nvPr/>
        </p:nvCxnSpPr>
        <p:spPr bwMode="auto">
          <a:xfrm>
            <a:off x="5214978" y="5027416"/>
            <a:ext cx="182880" cy="0"/>
          </a:xfrm>
          <a:prstGeom prst="line">
            <a:avLst/>
          </a:prstGeom>
          <a:noFill/>
          <a:ln w="28575">
            <a:solidFill>
              <a:schemeClr val="tx1"/>
            </a:solidFill>
            <a:round/>
            <a:headEnd/>
            <a:tailEnd/>
          </a:ln>
        </p:spPr>
      </p:cxnSp>
      <p:cxnSp>
        <p:nvCxnSpPr>
          <p:cNvPr id="100" name="Straight Connector 36"/>
          <p:cNvCxnSpPr>
            <a:cxnSpLocks noChangeShapeType="1"/>
          </p:cNvCxnSpPr>
          <p:nvPr/>
        </p:nvCxnSpPr>
        <p:spPr bwMode="auto">
          <a:xfrm>
            <a:off x="5231472" y="5390306"/>
            <a:ext cx="182880" cy="0"/>
          </a:xfrm>
          <a:prstGeom prst="line">
            <a:avLst/>
          </a:prstGeom>
          <a:noFill/>
          <a:ln w="28575">
            <a:solidFill>
              <a:schemeClr val="tx1"/>
            </a:solidFill>
            <a:round/>
            <a:headEnd/>
            <a:tailEnd/>
          </a:ln>
        </p:spPr>
      </p:cxnSp>
    </p:spTree>
    <p:custDataLst>
      <p:tags r:id="rId1"/>
    </p:custDataLst>
  </p:cSld>
  <p:clrMapOvr>
    <a:masterClrMapping/>
  </p:clrMapOvr>
  <p:transition advTm="102616"/>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70"/>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8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8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8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84"/>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85"/>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7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5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9"/>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66"/>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3"/>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44"/>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47"/>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87"/>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86"/>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88"/>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8"/>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89"/>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90"/>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55"/>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56"/>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57"/>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58"/>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67"/>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93"/>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91"/>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92"/>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53"/>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61"/>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60"/>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62"/>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65"/>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94"/>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95"/>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97"/>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96"/>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98"/>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99"/>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9" grpId="0"/>
      <p:bldP spid="25" grpId="0" animBg="1"/>
      <p:bldP spid="28" grpId="0" animBg="1"/>
      <p:bldP spid="29" grpId="0"/>
      <p:bldP spid="30" grpId="0"/>
      <p:bldP spid="33" grpId="0"/>
      <p:bldP spid="36" grpId="0"/>
      <p:bldP spid="37" grpId="0"/>
      <p:bldP spid="41" grpId="0"/>
      <p:bldP spid="47" grpId="0"/>
      <p:bldP spid="48" grpId="0"/>
      <p:bldP spid="53" grpId="0" animBg="1"/>
      <p:bldP spid="54" grpId="0" animBg="1"/>
      <p:bldP spid="55" grpId="0" animBg="1"/>
      <p:bldP spid="56" grpId="0" animBg="1"/>
      <p:bldP spid="57" grpId="0" animBg="1"/>
      <p:bldP spid="58" grpId="0" animBg="1"/>
      <p:bldP spid="60" grpId="0"/>
      <p:bldP spid="61" grpId="0"/>
      <p:bldP spid="62" grpId="0" animBg="1"/>
      <p:bldP spid="65" grpId="0" animBg="1"/>
      <p:bldP spid="66" grpId="0"/>
      <p:bldP spid="67" grpId="0"/>
      <p:bldP spid="70" grpId="0"/>
      <p:bldP spid="71" grpId="0"/>
      <p:bldP spid="94" grpId="0"/>
      <p:bldP spid="95" grpId="0"/>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Slide Number Placeholder 3"/>
          <p:cNvSpPr>
            <a:spLocks noGrp="1"/>
          </p:cNvSpPr>
          <p:nvPr>
            <p:ph type="sldNum" sz="quarter" idx="10"/>
          </p:nvPr>
        </p:nvSpPr>
        <p:spPr>
          <a:noFill/>
        </p:spPr>
        <p:txBody>
          <a:bodyPr/>
          <a:lstStyle/>
          <a:p>
            <a:pPr defTabSz="1000125"/>
            <a:fld id="{803E37A7-5CC9-CA45-9B39-B1FC9CEEBFFC}" type="slidenum">
              <a:rPr lang="en-US" smtClean="0"/>
              <a:pPr defTabSz="1000125"/>
              <a:t>4</a:t>
            </a:fld>
            <a:endParaRPr lang="en-US" smtClean="0"/>
          </a:p>
        </p:txBody>
      </p:sp>
      <p:sp>
        <p:nvSpPr>
          <p:cNvPr id="28675" name="Rectangle 2"/>
          <p:cNvSpPr>
            <a:spLocks noGrp="1" noChangeArrowheads="1"/>
          </p:cNvSpPr>
          <p:nvPr>
            <p:ph type="title"/>
          </p:nvPr>
        </p:nvSpPr>
        <p:spPr>
          <a:xfrm>
            <a:off x="382588" y="152400"/>
            <a:ext cx="8612187" cy="990600"/>
          </a:xfrm>
        </p:spPr>
        <p:txBody>
          <a:bodyPr/>
          <a:lstStyle/>
          <a:p>
            <a:pPr eaLnBrk="1" hangingPunct="1"/>
            <a:r>
              <a:rPr lang="en-US" dirty="0" smtClean="0"/>
              <a:t>Responsiveness vs. overhead</a:t>
            </a:r>
            <a:r>
              <a:rPr lang="en-US" altLang="zh-CN" dirty="0" smtClean="0"/>
              <a:t> </a:t>
            </a:r>
            <a:endParaRPr lang="en-US" dirty="0" smtClean="0"/>
          </a:p>
        </p:txBody>
      </p:sp>
      <p:sp>
        <p:nvSpPr>
          <p:cNvPr id="28676" name="Rectangle 3"/>
          <p:cNvSpPr>
            <a:spLocks noGrp="1" noChangeArrowheads="1"/>
          </p:cNvSpPr>
          <p:nvPr>
            <p:ph type="body" idx="1"/>
          </p:nvPr>
        </p:nvSpPr>
        <p:spPr/>
        <p:txBody>
          <a:bodyPr/>
          <a:lstStyle/>
          <a:p>
            <a:pPr lvl="1" eaLnBrk="1" hangingPunct="1">
              <a:buNone/>
            </a:pPr>
            <a:r>
              <a:rPr lang="en-US" altLang="zh-CN" dirty="0" smtClean="0"/>
              <a:t> </a:t>
            </a:r>
          </a:p>
        </p:txBody>
      </p:sp>
      <p:cxnSp>
        <p:nvCxnSpPr>
          <p:cNvPr id="28" name="Straight Connector 27"/>
          <p:cNvCxnSpPr/>
          <p:nvPr/>
        </p:nvCxnSpPr>
        <p:spPr bwMode="auto">
          <a:xfrm rot="16200000" flipH="1">
            <a:off x="-423393" y="2809766"/>
            <a:ext cx="3657600" cy="16078"/>
          </a:xfrm>
          <a:prstGeom prst="line">
            <a:avLst/>
          </a:prstGeom>
          <a:noFill/>
          <a:ln w="38100">
            <a:solidFill>
              <a:schemeClr val="tx1"/>
            </a:solidFill>
            <a:round/>
            <a:headEnd type="none" w="lg" len="med"/>
            <a:tailEnd type="triangle" w="lg"/>
          </a:ln>
        </p:spPr>
      </p:cxnSp>
      <p:cxnSp>
        <p:nvCxnSpPr>
          <p:cNvPr id="29" name="Straight Connector 28"/>
          <p:cNvCxnSpPr/>
          <p:nvPr/>
        </p:nvCxnSpPr>
        <p:spPr bwMode="auto">
          <a:xfrm rot="16200000" flipH="1">
            <a:off x="1593981" y="2821451"/>
            <a:ext cx="3657600" cy="16078"/>
          </a:xfrm>
          <a:prstGeom prst="line">
            <a:avLst/>
          </a:prstGeom>
          <a:noFill/>
          <a:ln w="38100">
            <a:solidFill>
              <a:schemeClr val="tx1"/>
            </a:solidFill>
            <a:round/>
            <a:headEnd type="none" w="lg" len="med"/>
            <a:tailEnd type="triangle" w="lg"/>
          </a:ln>
        </p:spPr>
      </p:cxnSp>
      <p:sp>
        <p:nvSpPr>
          <p:cNvPr id="30" name="Parallelogram 29"/>
          <p:cNvSpPr/>
          <p:nvPr/>
        </p:nvSpPr>
        <p:spPr bwMode="auto">
          <a:xfrm rot="5400000">
            <a:off x="2102162" y="358468"/>
            <a:ext cx="593981" cy="2000535"/>
          </a:xfrm>
          <a:prstGeom prst="parallelogram">
            <a:avLst>
              <a:gd name="adj" fmla="val 50337"/>
            </a:avLst>
          </a:prstGeom>
          <a:solidFill>
            <a:schemeClr val="accent6">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31" name="Rounded Rectangle 30"/>
          <p:cNvSpPr/>
          <p:nvPr/>
        </p:nvSpPr>
        <p:spPr bwMode="auto">
          <a:xfrm rot="480000">
            <a:off x="1797089" y="1160184"/>
            <a:ext cx="1163748" cy="491855"/>
          </a:xfrm>
          <a:prstGeom prst="roundRect">
            <a:avLst/>
          </a:prstGeom>
          <a:noFill/>
          <a:ln w="38100" cap="flat" cmpd="sng" algn="ctr">
            <a:noFill/>
            <a:prstDash val="solid"/>
            <a:round/>
            <a:headEnd type="none" w="med" len="med"/>
            <a:tailEnd type="triangle" w="med" len="med"/>
          </a:ln>
          <a:effectLst/>
        </p:spPr>
        <p:txBody>
          <a:bodyPr/>
          <a:lstStyle/>
          <a:p>
            <a:r>
              <a:rPr lang="en-US" sz="2000" i="0" dirty="0" smtClean="0"/>
              <a:t>6M</a:t>
            </a:r>
            <a:r>
              <a:rPr lang="en-US" altLang="zh-CN" sz="2000" i="0" dirty="0" smtClean="0"/>
              <a:t>bps</a:t>
            </a:r>
            <a:endParaRPr lang="en-US" sz="2000" i="0" dirty="0"/>
          </a:p>
        </p:txBody>
      </p:sp>
      <p:sp>
        <p:nvSpPr>
          <p:cNvPr id="32" name="Parallelogram 31"/>
          <p:cNvSpPr/>
          <p:nvPr/>
        </p:nvSpPr>
        <p:spPr bwMode="auto">
          <a:xfrm rot="5400000">
            <a:off x="1835760" y="1439724"/>
            <a:ext cx="1151223" cy="2013538"/>
          </a:xfrm>
          <a:prstGeom prst="parallelogram">
            <a:avLst/>
          </a:prstGeom>
          <a:solidFill>
            <a:schemeClr val="accent2">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33" name="Parallelogram 32"/>
          <p:cNvSpPr/>
          <p:nvPr/>
        </p:nvSpPr>
        <p:spPr bwMode="auto">
          <a:xfrm rot="5400000">
            <a:off x="2325776" y="775801"/>
            <a:ext cx="175991" cy="1975104"/>
          </a:xfrm>
          <a:prstGeom prst="parallelogram">
            <a:avLst>
              <a:gd name="adj" fmla="val 0"/>
            </a:avLst>
          </a:prstGeom>
          <a:solidFill>
            <a:srgbClr val="0080FF"/>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34" name="Rounded Rectangle 33"/>
          <p:cNvSpPr/>
          <p:nvPr/>
        </p:nvSpPr>
        <p:spPr bwMode="auto">
          <a:xfrm rot="480000">
            <a:off x="1825078" y="2289112"/>
            <a:ext cx="1163748" cy="491855"/>
          </a:xfrm>
          <a:prstGeom prst="roundRect">
            <a:avLst/>
          </a:prstGeom>
          <a:noFill/>
          <a:ln w="38100" cap="flat" cmpd="sng" algn="ctr">
            <a:noFill/>
            <a:prstDash val="solid"/>
            <a:round/>
            <a:headEnd type="none" w="med" len="med"/>
            <a:tailEnd type="triangle" w="med" len="med"/>
          </a:ln>
          <a:effectLst/>
        </p:spPr>
        <p:txBody>
          <a:bodyPr/>
          <a:lstStyle/>
          <a:p>
            <a:r>
              <a:rPr lang="en-US" sz="2000" i="0" dirty="0" smtClean="0"/>
              <a:t>1M</a:t>
            </a:r>
            <a:r>
              <a:rPr lang="en-US" altLang="zh-CN" sz="2000" i="0" dirty="0" smtClean="0"/>
              <a:t>bps</a:t>
            </a:r>
            <a:endParaRPr lang="en-US" sz="2000" i="0" dirty="0"/>
          </a:p>
        </p:txBody>
      </p:sp>
      <p:sp>
        <p:nvSpPr>
          <p:cNvPr id="35" name="Parallelogram 34"/>
          <p:cNvSpPr/>
          <p:nvPr/>
        </p:nvSpPr>
        <p:spPr bwMode="auto">
          <a:xfrm rot="5400000">
            <a:off x="2337686" y="2140108"/>
            <a:ext cx="175991" cy="1975104"/>
          </a:xfrm>
          <a:prstGeom prst="parallelogram">
            <a:avLst>
              <a:gd name="adj" fmla="val 0"/>
            </a:avLst>
          </a:prstGeom>
          <a:solidFill>
            <a:srgbClr val="0080FF"/>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36" name="Parallelogram 35"/>
          <p:cNvSpPr/>
          <p:nvPr/>
        </p:nvSpPr>
        <p:spPr bwMode="auto">
          <a:xfrm rot="5400000">
            <a:off x="1980633" y="2651031"/>
            <a:ext cx="850504" cy="2013538"/>
          </a:xfrm>
          <a:prstGeom prst="parallelogram">
            <a:avLst>
              <a:gd name="adj" fmla="val 30452"/>
            </a:avLst>
          </a:prstGeom>
          <a:solidFill>
            <a:schemeClr val="accent2">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37" name="Rounded Rectangle 36"/>
          <p:cNvSpPr/>
          <p:nvPr/>
        </p:nvSpPr>
        <p:spPr bwMode="auto">
          <a:xfrm rot="480000">
            <a:off x="1836987" y="3459431"/>
            <a:ext cx="1163748" cy="491855"/>
          </a:xfrm>
          <a:prstGeom prst="roundRect">
            <a:avLst/>
          </a:prstGeom>
          <a:noFill/>
          <a:ln w="38100" cap="flat" cmpd="sng" algn="ctr">
            <a:noFill/>
            <a:prstDash val="solid"/>
            <a:round/>
            <a:headEnd type="none" w="med" len="med"/>
            <a:tailEnd type="triangle" w="med" len="med"/>
          </a:ln>
          <a:effectLst/>
        </p:spPr>
        <p:txBody>
          <a:bodyPr/>
          <a:lstStyle/>
          <a:p>
            <a:r>
              <a:rPr lang="en-US" sz="2000" i="0" dirty="0" smtClean="0"/>
              <a:t>2M</a:t>
            </a:r>
            <a:r>
              <a:rPr lang="en-US" altLang="zh-CN" sz="2000" i="0" dirty="0" smtClean="0"/>
              <a:t>bps</a:t>
            </a:r>
            <a:endParaRPr lang="en-US" sz="2000" i="0" dirty="0"/>
          </a:p>
        </p:txBody>
      </p:sp>
      <p:sp>
        <p:nvSpPr>
          <p:cNvPr id="38" name="Parallelogram 37"/>
          <p:cNvSpPr/>
          <p:nvPr/>
        </p:nvSpPr>
        <p:spPr bwMode="auto">
          <a:xfrm rot="5400000">
            <a:off x="2333517" y="3202099"/>
            <a:ext cx="175991" cy="1975104"/>
          </a:xfrm>
          <a:prstGeom prst="parallelogram">
            <a:avLst>
              <a:gd name="adj" fmla="val 0"/>
            </a:avLst>
          </a:prstGeom>
          <a:solidFill>
            <a:srgbClr val="0080FF"/>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cxnSp>
        <p:nvCxnSpPr>
          <p:cNvPr id="39" name="Straight Connector 38"/>
          <p:cNvCxnSpPr/>
          <p:nvPr/>
        </p:nvCxnSpPr>
        <p:spPr bwMode="auto">
          <a:xfrm rot="16200000" flipH="1">
            <a:off x="3748348" y="2817491"/>
            <a:ext cx="3657600" cy="16078"/>
          </a:xfrm>
          <a:prstGeom prst="line">
            <a:avLst/>
          </a:prstGeom>
          <a:noFill/>
          <a:ln w="38100">
            <a:solidFill>
              <a:schemeClr val="tx1"/>
            </a:solidFill>
            <a:round/>
            <a:headEnd type="none" w="lg" len="med"/>
            <a:tailEnd type="triangle" w="lg"/>
          </a:ln>
        </p:spPr>
      </p:cxnSp>
      <p:cxnSp>
        <p:nvCxnSpPr>
          <p:cNvPr id="40" name="Straight Connector 39"/>
          <p:cNvCxnSpPr/>
          <p:nvPr/>
        </p:nvCxnSpPr>
        <p:spPr bwMode="auto">
          <a:xfrm rot="16200000" flipH="1">
            <a:off x="5765722" y="2813101"/>
            <a:ext cx="3657600" cy="16078"/>
          </a:xfrm>
          <a:prstGeom prst="line">
            <a:avLst/>
          </a:prstGeom>
          <a:noFill/>
          <a:ln w="38100">
            <a:solidFill>
              <a:schemeClr val="tx1"/>
            </a:solidFill>
            <a:round/>
            <a:headEnd type="none" w="lg" len="med"/>
            <a:tailEnd type="triangle" w="lg"/>
          </a:ln>
        </p:spPr>
      </p:cxnSp>
      <p:sp>
        <p:nvSpPr>
          <p:cNvPr id="41" name="Parallelogram 40"/>
          <p:cNvSpPr/>
          <p:nvPr/>
        </p:nvSpPr>
        <p:spPr bwMode="auto">
          <a:xfrm rot="5400000">
            <a:off x="6289981" y="414418"/>
            <a:ext cx="593981" cy="2000535"/>
          </a:xfrm>
          <a:prstGeom prst="parallelogram">
            <a:avLst>
              <a:gd name="adj" fmla="val 50337"/>
            </a:avLst>
          </a:prstGeom>
          <a:solidFill>
            <a:schemeClr val="accent6">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42" name="Parallelogram 41"/>
          <p:cNvSpPr/>
          <p:nvPr/>
        </p:nvSpPr>
        <p:spPr bwMode="auto">
          <a:xfrm rot="5400000">
            <a:off x="6297684" y="695418"/>
            <a:ext cx="593981" cy="2000535"/>
          </a:xfrm>
          <a:prstGeom prst="parallelogram">
            <a:avLst>
              <a:gd name="adj" fmla="val 50337"/>
            </a:avLst>
          </a:prstGeom>
          <a:solidFill>
            <a:schemeClr val="accent6">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43" name="Parallelogram 42"/>
          <p:cNvSpPr/>
          <p:nvPr/>
        </p:nvSpPr>
        <p:spPr bwMode="auto">
          <a:xfrm rot="5400000">
            <a:off x="6289310" y="960343"/>
            <a:ext cx="593981" cy="2000535"/>
          </a:xfrm>
          <a:prstGeom prst="parallelogram">
            <a:avLst>
              <a:gd name="adj" fmla="val 50337"/>
            </a:avLst>
          </a:prstGeom>
          <a:solidFill>
            <a:schemeClr val="accent6">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44" name="Parallelogram 43"/>
          <p:cNvSpPr/>
          <p:nvPr/>
        </p:nvSpPr>
        <p:spPr bwMode="auto">
          <a:xfrm rot="5400000">
            <a:off x="6297013" y="1209193"/>
            <a:ext cx="593981" cy="2000535"/>
          </a:xfrm>
          <a:prstGeom prst="parallelogram">
            <a:avLst>
              <a:gd name="adj" fmla="val 50337"/>
            </a:avLst>
          </a:prstGeom>
          <a:solidFill>
            <a:schemeClr val="accent6">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45" name="Parallelogram 44"/>
          <p:cNvSpPr/>
          <p:nvPr/>
        </p:nvSpPr>
        <p:spPr bwMode="auto">
          <a:xfrm rot="5400000">
            <a:off x="6288639" y="1490193"/>
            <a:ext cx="593981" cy="2000535"/>
          </a:xfrm>
          <a:prstGeom prst="parallelogram">
            <a:avLst>
              <a:gd name="adj" fmla="val 50337"/>
            </a:avLst>
          </a:prstGeom>
          <a:solidFill>
            <a:schemeClr val="accent6">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46" name="Parallelogram 45"/>
          <p:cNvSpPr/>
          <p:nvPr/>
        </p:nvSpPr>
        <p:spPr bwMode="auto">
          <a:xfrm rot="5400000">
            <a:off x="6288640" y="1779543"/>
            <a:ext cx="593981" cy="2000535"/>
          </a:xfrm>
          <a:prstGeom prst="parallelogram">
            <a:avLst>
              <a:gd name="adj" fmla="val 50337"/>
            </a:avLst>
          </a:prstGeom>
          <a:solidFill>
            <a:schemeClr val="accent6">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47" name="Parallelogram 46"/>
          <p:cNvSpPr/>
          <p:nvPr/>
        </p:nvSpPr>
        <p:spPr bwMode="auto">
          <a:xfrm rot="5400000">
            <a:off x="6296344" y="2060543"/>
            <a:ext cx="593981" cy="2000535"/>
          </a:xfrm>
          <a:prstGeom prst="parallelogram">
            <a:avLst>
              <a:gd name="adj" fmla="val 50337"/>
            </a:avLst>
          </a:prstGeom>
          <a:solidFill>
            <a:schemeClr val="accent6">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48" name="Rounded Rectangle 47"/>
          <p:cNvSpPr/>
          <p:nvPr/>
        </p:nvSpPr>
        <p:spPr bwMode="auto">
          <a:xfrm>
            <a:off x="7033721" y="2640239"/>
            <a:ext cx="553377" cy="491855"/>
          </a:xfrm>
          <a:prstGeom prst="roundRect">
            <a:avLst/>
          </a:prstGeom>
          <a:noFill/>
          <a:ln w="38100" cap="flat" cmpd="sng" algn="ctr">
            <a:noFill/>
            <a:prstDash val="solid"/>
            <a:round/>
            <a:headEnd type="none" w="med" len="med"/>
            <a:tailEnd type="triangle" w="med" len="med"/>
          </a:ln>
          <a:effectLst/>
        </p:spPr>
        <p:txBody>
          <a:bodyPr/>
          <a:lstStyle/>
          <a:p>
            <a:r>
              <a:rPr lang="en-US" sz="3000" i="0" dirty="0" smtClean="0">
                <a:solidFill>
                  <a:srgbClr val="FF0000"/>
                </a:solidFill>
              </a:rPr>
              <a:t>X</a:t>
            </a:r>
            <a:endParaRPr lang="en-US" sz="3000" i="0" dirty="0">
              <a:solidFill>
                <a:srgbClr val="FF0000"/>
              </a:solidFill>
            </a:endParaRPr>
          </a:p>
        </p:txBody>
      </p:sp>
      <p:sp>
        <p:nvSpPr>
          <p:cNvPr id="49" name="Rounded Rectangle 48"/>
          <p:cNvSpPr/>
          <p:nvPr/>
        </p:nvSpPr>
        <p:spPr bwMode="auto">
          <a:xfrm>
            <a:off x="6944974" y="2053189"/>
            <a:ext cx="553377" cy="491855"/>
          </a:xfrm>
          <a:prstGeom prst="roundRect">
            <a:avLst/>
          </a:prstGeom>
          <a:noFill/>
          <a:ln w="38100" cap="flat" cmpd="sng" algn="ctr">
            <a:noFill/>
            <a:prstDash val="solid"/>
            <a:round/>
            <a:headEnd type="none" w="med" len="med"/>
            <a:tailEnd type="triangle" w="med" len="med"/>
          </a:ln>
          <a:effectLst/>
        </p:spPr>
        <p:txBody>
          <a:bodyPr/>
          <a:lstStyle/>
          <a:p>
            <a:r>
              <a:rPr lang="en-US" sz="3000" i="0" dirty="0" smtClean="0">
                <a:solidFill>
                  <a:srgbClr val="FF0000"/>
                </a:solidFill>
              </a:rPr>
              <a:t>X</a:t>
            </a:r>
            <a:endParaRPr lang="en-US" sz="3000" i="0" dirty="0">
              <a:solidFill>
                <a:srgbClr val="FF0000"/>
              </a:solidFill>
            </a:endParaRPr>
          </a:p>
        </p:txBody>
      </p:sp>
      <p:sp>
        <p:nvSpPr>
          <p:cNvPr id="50" name="Rounded Rectangle 49"/>
          <p:cNvSpPr/>
          <p:nvPr/>
        </p:nvSpPr>
        <p:spPr bwMode="auto">
          <a:xfrm>
            <a:off x="6984823" y="2350264"/>
            <a:ext cx="553377" cy="491855"/>
          </a:xfrm>
          <a:prstGeom prst="roundRect">
            <a:avLst/>
          </a:prstGeom>
          <a:noFill/>
          <a:ln w="38100" cap="flat" cmpd="sng" algn="ctr">
            <a:noFill/>
            <a:prstDash val="solid"/>
            <a:round/>
            <a:headEnd type="none" w="med" len="med"/>
            <a:tailEnd type="triangle" w="med" len="med"/>
          </a:ln>
          <a:effectLst/>
        </p:spPr>
        <p:txBody>
          <a:bodyPr/>
          <a:lstStyle/>
          <a:p>
            <a:r>
              <a:rPr lang="en-US" sz="3000" i="0" dirty="0" smtClean="0">
                <a:solidFill>
                  <a:srgbClr val="FF0000"/>
                </a:solidFill>
              </a:rPr>
              <a:t>X</a:t>
            </a:r>
            <a:endParaRPr lang="en-US" sz="3000" i="0" dirty="0">
              <a:solidFill>
                <a:srgbClr val="FF0000"/>
              </a:solidFill>
            </a:endParaRPr>
          </a:p>
        </p:txBody>
      </p:sp>
      <p:sp>
        <p:nvSpPr>
          <p:cNvPr id="52" name="Rounded Rectangle 51"/>
          <p:cNvSpPr/>
          <p:nvPr/>
        </p:nvSpPr>
        <p:spPr bwMode="auto">
          <a:xfrm>
            <a:off x="4976072" y="4807991"/>
            <a:ext cx="4167927" cy="1254140"/>
          </a:xfrm>
          <a:prstGeom prst="roundRect">
            <a:avLst/>
          </a:prstGeom>
          <a:noFill/>
          <a:ln w="38100" cap="flat" cmpd="sng" algn="ctr">
            <a:noFill/>
            <a:prstDash val="solid"/>
            <a:round/>
            <a:headEnd type="none" w="med" len="med"/>
            <a:tailEnd type="triangle" w="med" len="med"/>
          </a:ln>
          <a:effectLst/>
        </p:spPr>
        <p:txBody>
          <a:bodyPr/>
          <a:lstStyle/>
          <a:p>
            <a:pPr algn="l">
              <a:lnSpc>
                <a:spcPct val="100000"/>
              </a:lnSpc>
            </a:pPr>
            <a:r>
              <a:rPr lang="en-US" sz="2200" i="0" dirty="0" smtClean="0"/>
              <a:t>B</a:t>
            </a:r>
            <a:r>
              <a:rPr lang="en-US" altLang="zh-CN" sz="2200" i="0" dirty="0" smtClean="0"/>
              <a:t>lock transmission</a:t>
            </a:r>
          </a:p>
          <a:p>
            <a:pPr algn="l">
              <a:lnSpc>
                <a:spcPct val="100000"/>
              </a:lnSpc>
              <a:buClrTx/>
              <a:buFont typeface="Wingdings" charset="2"/>
              <a:buChar char="§"/>
            </a:pPr>
            <a:r>
              <a:rPr lang="en-US" sz="2000" i="0" dirty="0" smtClean="0"/>
              <a:t> L</a:t>
            </a:r>
            <a:r>
              <a:rPr lang="en-US" altLang="zh-CN" sz="2000" i="0" dirty="0" smtClean="0"/>
              <a:t>ow responsiveness</a:t>
            </a:r>
          </a:p>
          <a:p>
            <a:pPr algn="l">
              <a:lnSpc>
                <a:spcPct val="100000"/>
              </a:lnSpc>
              <a:buClrTx/>
              <a:buFont typeface="Wingdings" charset="2"/>
              <a:buChar char="§"/>
            </a:pPr>
            <a:r>
              <a:rPr lang="en-US" altLang="zh-CN" sz="2000" i="0" dirty="0" smtClean="0"/>
              <a:t> Low overhead</a:t>
            </a:r>
          </a:p>
          <a:p>
            <a:pPr algn="l">
              <a:lnSpc>
                <a:spcPct val="100000"/>
              </a:lnSpc>
            </a:pPr>
            <a:endParaRPr lang="en-US" sz="2000" i="0" dirty="0" smtClean="0"/>
          </a:p>
        </p:txBody>
      </p:sp>
      <p:sp>
        <p:nvSpPr>
          <p:cNvPr id="53" name="Parallelogram 52"/>
          <p:cNvSpPr/>
          <p:nvPr/>
        </p:nvSpPr>
        <p:spPr bwMode="auto">
          <a:xfrm rot="5400000">
            <a:off x="6493351" y="2485410"/>
            <a:ext cx="175991" cy="1975104"/>
          </a:xfrm>
          <a:prstGeom prst="parallelogram">
            <a:avLst>
              <a:gd name="adj" fmla="val 0"/>
            </a:avLst>
          </a:prstGeom>
          <a:solidFill>
            <a:srgbClr val="0080FF"/>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54" name="Rounded Rectangle 53"/>
          <p:cNvSpPr/>
          <p:nvPr/>
        </p:nvSpPr>
        <p:spPr bwMode="auto">
          <a:xfrm rot="480000">
            <a:off x="5872365" y="1200059"/>
            <a:ext cx="1163748" cy="491855"/>
          </a:xfrm>
          <a:prstGeom prst="roundRect">
            <a:avLst/>
          </a:prstGeom>
          <a:noFill/>
          <a:ln w="38100" cap="flat" cmpd="sng" algn="ctr">
            <a:noFill/>
            <a:prstDash val="solid"/>
            <a:round/>
            <a:headEnd type="none" w="med" len="med"/>
            <a:tailEnd type="triangle" w="med" len="med"/>
          </a:ln>
          <a:effectLst/>
        </p:spPr>
        <p:txBody>
          <a:bodyPr/>
          <a:lstStyle/>
          <a:p>
            <a:r>
              <a:rPr lang="en-US" sz="2000" i="0" dirty="0" smtClean="0"/>
              <a:t>6M</a:t>
            </a:r>
            <a:r>
              <a:rPr lang="en-US" altLang="zh-CN" sz="2000" i="0" dirty="0" smtClean="0"/>
              <a:t>bps</a:t>
            </a:r>
            <a:endParaRPr lang="en-US" sz="2000" i="0" dirty="0"/>
          </a:p>
        </p:txBody>
      </p:sp>
      <p:sp>
        <p:nvSpPr>
          <p:cNvPr id="55" name="Rounded Rectangle 54"/>
          <p:cNvSpPr/>
          <p:nvPr/>
        </p:nvSpPr>
        <p:spPr bwMode="auto">
          <a:xfrm rot="480000">
            <a:off x="5912224" y="1481059"/>
            <a:ext cx="1163748" cy="491855"/>
          </a:xfrm>
          <a:prstGeom prst="roundRect">
            <a:avLst/>
          </a:prstGeom>
          <a:noFill/>
          <a:ln w="38100" cap="flat" cmpd="sng" algn="ctr">
            <a:noFill/>
            <a:prstDash val="solid"/>
            <a:round/>
            <a:headEnd type="none" w="med" len="med"/>
            <a:tailEnd type="triangle" w="med" len="med"/>
          </a:ln>
          <a:effectLst/>
        </p:spPr>
        <p:txBody>
          <a:bodyPr/>
          <a:lstStyle/>
          <a:p>
            <a:r>
              <a:rPr lang="en-US" sz="2000" i="0" dirty="0" smtClean="0"/>
              <a:t>6M</a:t>
            </a:r>
            <a:r>
              <a:rPr lang="en-US" altLang="zh-CN" sz="2000" i="0" dirty="0" smtClean="0"/>
              <a:t>bps</a:t>
            </a:r>
            <a:endParaRPr lang="en-US" sz="2000" i="0" dirty="0"/>
          </a:p>
        </p:txBody>
      </p:sp>
      <p:sp>
        <p:nvSpPr>
          <p:cNvPr id="56" name="Rounded Rectangle 55"/>
          <p:cNvSpPr/>
          <p:nvPr/>
        </p:nvSpPr>
        <p:spPr bwMode="auto">
          <a:xfrm rot="480000">
            <a:off x="5903852" y="1729909"/>
            <a:ext cx="1163748" cy="491855"/>
          </a:xfrm>
          <a:prstGeom prst="roundRect">
            <a:avLst/>
          </a:prstGeom>
          <a:noFill/>
          <a:ln w="38100" cap="flat" cmpd="sng" algn="ctr">
            <a:noFill/>
            <a:prstDash val="solid"/>
            <a:round/>
            <a:headEnd type="none" w="med" len="med"/>
            <a:tailEnd type="triangle" w="med" len="med"/>
          </a:ln>
          <a:effectLst/>
        </p:spPr>
        <p:txBody>
          <a:bodyPr/>
          <a:lstStyle/>
          <a:p>
            <a:r>
              <a:rPr lang="en-US" sz="2000" i="0" dirty="0" smtClean="0"/>
              <a:t>6M</a:t>
            </a:r>
            <a:r>
              <a:rPr lang="en-US" altLang="zh-CN" sz="2000" i="0" dirty="0" smtClean="0"/>
              <a:t>bps</a:t>
            </a:r>
            <a:endParaRPr lang="en-US" sz="2000" i="0" dirty="0"/>
          </a:p>
        </p:txBody>
      </p:sp>
      <p:sp>
        <p:nvSpPr>
          <p:cNvPr id="57" name="Rounded Rectangle 56"/>
          <p:cNvSpPr/>
          <p:nvPr/>
        </p:nvSpPr>
        <p:spPr bwMode="auto">
          <a:xfrm rot="480000">
            <a:off x="5919927" y="2003184"/>
            <a:ext cx="1163748" cy="491855"/>
          </a:xfrm>
          <a:prstGeom prst="roundRect">
            <a:avLst/>
          </a:prstGeom>
          <a:noFill/>
          <a:ln w="38100" cap="flat" cmpd="sng" algn="ctr">
            <a:noFill/>
            <a:prstDash val="solid"/>
            <a:round/>
            <a:headEnd type="none" w="med" len="med"/>
            <a:tailEnd type="triangle" w="med" len="med"/>
          </a:ln>
          <a:effectLst/>
        </p:spPr>
        <p:txBody>
          <a:bodyPr/>
          <a:lstStyle/>
          <a:p>
            <a:r>
              <a:rPr lang="en-US" sz="2000" i="0" dirty="0" smtClean="0"/>
              <a:t>6M</a:t>
            </a:r>
            <a:r>
              <a:rPr lang="en-US" altLang="zh-CN" sz="2000" i="0" dirty="0" smtClean="0"/>
              <a:t>bps</a:t>
            </a:r>
            <a:endParaRPr lang="en-US" sz="2000" i="0" dirty="0"/>
          </a:p>
        </p:txBody>
      </p:sp>
      <p:sp>
        <p:nvSpPr>
          <p:cNvPr id="58" name="Rounded Rectangle 57"/>
          <p:cNvSpPr/>
          <p:nvPr/>
        </p:nvSpPr>
        <p:spPr bwMode="auto">
          <a:xfrm rot="480000">
            <a:off x="5927631" y="2284182"/>
            <a:ext cx="1163748" cy="491855"/>
          </a:xfrm>
          <a:prstGeom prst="roundRect">
            <a:avLst/>
          </a:prstGeom>
          <a:noFill/>
          <a:ln w="38100" cap="flat" cmpd="sng" algn="ctr">
            <a:noFill/>
            <a:prstDash val="solid"/>
            <a:round/>
            <a:headEnd type="none" w="med" len="med"/>
            <a:tailEnd type="triangle" w="med" len="med"/>
          </a:ln>
          <a:effectLst/>
        </p:spPr>
        <p:txBody>
          <a:bodyPr/>
          <a:lstStyle/>
          <a:p>
            <a:r>
              <a:rPr lang="en-US" sz="2000" i="0" dirty="0" smtClean="0"/>
              <a:t>6M</a:t>
            </a:r>
            <a:r>
              <a:rPr lang="en-US" altLang="zh-CN" sz="2000" i="0" dirty="0" smtClean="0"/>
              <a:t>bps</a:t>
            </a:r>
            <a:endParaRPr lang="en-US" sz="2000" i="0" dirty="0"/>
          </a:p>
        </p:txBody>
      </p:sp>
      <p:sp>
        <p:nvSpPr>
          <p:cNvPr id="59" name="Rounded Rectangle 58"/>
          <p:cNvSpPr/>
          <p:nvPr/>
        </p:nvSpPr>
        <p:spPr bwMode="auto">
          <a:xfrm rot="480000">
            <a:off x="5951412" y="2581257"/>
            <a:ext cx="1163748" cy="491855"/>
          </a:xfrm>
          <a:prstGeom prst="roundRect">
            <a:avLst/>
          </a:prstGeom>
          <a:noFill/>
          <a:ln w="38100" cap="flat" cmpd="sng" algn="ctr">
            <a:noFill/>
            <a:prstDash val="solid"/>
            <a:round/>
            <a:headEnd type="none" w="med" len="med"/>
            <a:tailEnd type="triangle" w="med" len="med"/>
          </a:ln>
          <a:effectLst/>
        </p:spPr>
        <p:txBody>
          <a:bodyPr/>
          <a:lstStyle/>
          <a:p>
            <a:r>
              <a:rPr lang="en-US" sz="2000" i="0" dirty="0" smtClean="0"/>
              <a:t>6M</a:t>
            </a:r>
            <a:r>
              <a:rPr lang="en-US" altLang="zh-CN" sz="2000" i="0" dirty="0" smtClean="0"/>
              <a:t>bps</a:t>
            </a:r>
            <a:endParaRPr lang="en-US" sz="2000" i="0" dirty="0"/>
          </a:p>
        </p:txBody>
      </p:sp>
      <p:sp>
        <p:nvSpPr>
          <p:cNvPr id="60" name="Rounded Rectangle 59"/>
          <p:cNvSpPr/>
          <p:nvPr/>
        </p:nvSpPr>
        <p:spPr bwMode="auto">
          <a:xfrm rot="480000">
            <a:off x="5999647" y="2886682"/>
            <a:ext cx="1163748" cy="491855"/>
          </a:xfrm>
          <a:prstGeom prst="roundRect">
            <a:avLst/>
          </a:prstGeom>
          <a:noFill/>
          <a:ln w="38100" cap="flat" cmpd="sng" algn="ctr">
            <a:noFill/>
            <a:prstDash val="solid"/>
            <a:round/>
            <a:headEnd type="none" w="med" len="med"/>
            <a:tailEnd type="triangle" w="med" len="med"/>
          </a:ln>
          <a:effectLst/>
        </p:spPr>
        <p:txBody>
          <a:bodyPr/>
          <a:lstStyle/>
          <a:p>
            <a:r>
              <a:rPr lang="en-US" sz="2000" i="0" dirty="0" smtClean="0"/>
              <a:t>6M</a:t>
            </a:r>
            <a:r>
              <a:rPr lang="en-US" altLang="zh-CN" sz="2000" i="0" dirty="0" smtClean="0"/>
              <a:t>bps</a:t>
            </a:r>
            <a:endParaRPr lang="en-US" sz="2000" i="0" dirty="0"/>
          </a:p>
        </p:txBody>
      </p:sp>
      <p:sp>
        <p:nvSpPr>
          <p:cNvPr id="64" name="Rounded Rectangle 63"/>
          <p:cNvSpPr/>
          <p:nvPr/>
        </p:nvSpPr>
        <p:spPr bwMode="auto">
          <a:xfrm>
            <a:off x="624205" y="4807993"/>
            <a:ext cx="4167927" cy="1254140"/>
          </a:xfrm>
          <a:prstGeom prst="roundRect">
            <a:avLst/>
          </a:prstGeom>
          <a:noFill/>
          <a:ln w="38100" cap="flat" cmpd="sng" algn="ctr">
            <a:noFill/>
            <a:prstDash val="solid"/>
            <a:round/>
            <a:headEnd type="none" w="med" len="med"/>
            <a:tailEnd type="triangle" w="med" len="med"/>
          </a:ln>
          <a:effectLst/>
        </p:spPr>
        <p:txBody>
          <a:bodyPr/>
          <a:lstStyle/>
          <a:p>
            <a:pPr algn="l">
              <a:lnSpc>
                <a:spcPct val="100000"/>
              </a:lnSpc>
            </a:pPr>
            <a:r>
              <a:rPr lang="en-US" altLang="zh-CN" sz="2200" i="0" dirty="0" smtClean="0"/>
              <a:t>Packet </a:t>
            </a:r>
            <a:r>
              <a:rPr lang="en-US" altLang="zh-CN" sz="2200" i="0" dirty="0" err="1" smtClean="0"/>
              <a:t>bitrate</a:t>
            </a:r>
            <a:r>
              <a:rPr lang="en-US" altLang="zh-CN" sz="2200" i="0" dirty="0" smtClean="0"/>
              <a:t> control</a:t>
            </a:r>
          </a:p>
          <a:p>
            <a:pPr algn="l">
              <a:lnSpc>
                <a:spcPct val="100000"/>
              </a:lnSpc>
              <a:buClrTx/>
              <a:buFont typeface="Wingdings" charset="2"/>
              <a:buChar char="§"/>
            </a:pPr>
            <a:r>
              <a:rPr lang="en-US" sz="2000" i="0" dirty="0" smtClean="0"/>
              <a:t> H</a:t>
            </a:r>
            <a:r>
              <a:rPr lang="en-US" altLang="zh-CN" sz="2000" i="0" dirty="0" smtClean="0"/>
              <a:t>igh responsiveness</a:t>
            </a:r>
          </a:p>
          <a:p>
            <a:pPr algn="l">
              <a:lnSpc>
                <a:spcPct val="100000"/>
              </a:lnSpc>
              <a:buClrTx/>
              <a:buFont typeface="Wingdings" charset="2"/>
              <a:buChar char="§"/>
            </a:pPr>
            <a:r>
              <a:rPr lang="en-US" altLang="zh-CN" sz="2000" i="0" dirty="0" smtClean="0"/>
              <a:t> High overhead</a:t>
            </a:r>
          </a:p>
          <a:p>
            <a:pPr algn="l">
              <a:lnSpc>
                <a:spcPct val="100000"/>
              </a:lnSpc>
            </a:pPr>
            <a:endParaRPr lang="en-US" sz="2000" i="0" dirty="0" smtClean="0"/>
          </a:p>
        </p:txBody>
      </p:sp>
      <p:sp>
        <p:nvSpPr>
          <p:cNvPr id="65" name="Rounded Rectangle 64"/>
          <p:cNvSpPr/>
          <p:nvPr/>
        </p:nvSpPr>
        <p:spPr>
          <a:xfrm>
            <a:off x="564416" y="4797074"/>
            <a:ext cx="7962261" cy="1294653"/>
          </a:xfrm>
          <a:prstGeom prst="roundRect">
            <a:avLst/>
          </a:prstGeom>
          <a:solidFill>
            <a:schemeClr val="accent2">
              <a:lumMod val="60000"/>
              <a:lumOff val="40000"/>
            </a:schemeClr>
          </a:solidFill>
          <a:ln w="50800">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indent="-514350" algn="l">
              <a:spcBef>
                <a:spcPts val="620"/>
              </a:spcBef>
              <a:defRPr/>
            </a:pPr>
            <a:r>
              <a:rPr lang="en-US" altLang="zh-CN" sz="3400" i="0" dirty="0" smtClean="0">
                <a:solidFill>
                  <a:schemeClr val="tx1"/>
                </a:solidFill>
                <a:latin typeface="Calibri" charset="0"/>
                <a:ea typeface="ＭＳ Ｐゴシック" charset="-128"/>
                <a:cs typeface="ＭＳ Ｐゴシック" charset="-128"/>
              </a:rPr>
              <a:t>Can we have both high responsiveness and low overhead?</a:t>
            </a:r>
          </a:p>
        </p:txBody>
      </p:sp>
    </p:spTree>
    <p:custDataLst>
      <p:tags r:id="rId1"/>
    </p:custDataLst>
  </p:cSld>
  <p:clrMapOvr>
    <a:masterClrMapping/>
  </p:clrMapOvr>
  <p:transition advTm="61166"/>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Slide Number Placeholder 3"/>
          <p:cNvSpPr>
            <a:spLocks noGrp="1"/>
          </p:cNvSpPr>
          <p:nvPr>
            <p:ph type="sldNum" sz="quarter" idx="10"/>
          </p:nvPr>
        </p:nvSpPr>
        <p:spPr>
          <a:noFill/>
        </p:spPr>
        <p:txBody>
          <a:bodyPr/>
          <a:lstStyle/>
          <a:p>
            <a:pPr defTabSz="1000125"/>
            <a:fld id="{1FA30D5B-E918-6E4E-96B1-52ADDD9A6C73}" type="slidenum">
              <a:rPr lang="en-US" smtClean="0"/>
              <a:pPr defTabSz="1000125"/>
              <a:t>5</a:t>
            </a:fld>
            <a:endParaRPr lang="en-US" smtClean="0"/>
          </a:p>
        </p:txBody>
      </p:sp>
      <p:sp>
        <p:nvSpPr>
          <p:cNvPr id="30723" name="Rectangle 2"/>
          <p:cNvSpPr>
            <a:spLocks noGrp="1" noChangeArrowheads="1"/>
          </p:cNvSpPr>
          <p:nvPr>
            <p:ph type="title"/>
          </p:nvPr>
        </p:nvSpPr>
        <p:spPr>
          <a:xfrm>
            <a:off x="382588" y="152400"/>
            <a:ext cx="8612187" cy="990600"/>
          </a:xfrm>
        </p:spPr>
        <p:txBody>
          <a:bodyPr/>
          <a:lstStyle/>
          <a:p>
            <a:pPr eaLnBrk="1" hangingPunct="1"/>
            <a:r>
              <a:rPr lang="en-US" smtClean="0"/>
              <a:t>Outline</a:t>
            </a:r>
          </a:p>
        </p:txBody>
      </p:sp>
      <p:sp>
        <p:nvSpPr>
          <p:cNvPr id="24580" name="Rectangle 3"/>
          <p:cNvSpPr>
            <a:spLocks noGrp="1" noChangeArrowheads="1"/>
          </p:cNvSpPr>
          <p:nvPr>
            <p:ph type="body" idx="1"/>
          </p:nvPr>
        </p:nvSpPr>
        <p:spPr/>
        <p:txBody>
          <a:bodyPr/>
          <a:lstStyle/>
          <a:p>
            <a:pPr eaLnBrk="1" hangingPunct="1"/>
            <a:r>
              <a:rPr lang="en-US" altLang="zh-CN" dirty="0" smtClean="0"/>
              <a:t>Why anticipatory </a:t>
            </a:r>
            <a:r>
              <a:rPr lang="en-US" altLang="zh-CN" dirty="0" err="1" smtClean="0"/>
              <a:t>bitrate</a:t>
            </a:r>
            <a:r>
              <a:rPr lang="en-US" altLang="zh-CN" dirty="0" smtClean="0"/>
              <a:t> control </a:t>
            </a:r>
          </a:p>
          <a:p>
            <a:pPr eaLnBrk="1" hangingPunct="1"/>
            <a:r>
              <a:rPr lang="en-US" altLang="zh-CN" dirty="0" err="1" smtClean="0"/>
              <a:t>BlockRate</a:t>
            </a:r>
            <a:r>
              <a:rPr lang="en-US" altLang="zh-CN" dirty="0" smtClean="0"/>
              <a:t> design and implementation </a:t>
            </a:r>
          </a:p>
          <a:p>
            <a:pPr eaLnBrk="1" hangingPunct="1"/>
            <a:r>
              <a:rPr lang="en-US" altLang="zh-CN" dirty="0" smtClean="0"/>
              <a:t>Evaluation</a:t>
            </a:r>
          </a:p>
          <a:p>
            <a:pPr eaLnBrk="1" hangingPunct="1"/>
            <a:r>
              <a:rPr lang="en-US" altLang="zh-CN" dirty="0" smtClean="0"/>
              <a:t>Conclusion</a:t>
            </a:r>
          </a:p>
        </p:txBody>
      </p:sp>
    </p:spTree>
    <p:custDataLst>
      <p:tags r:id="rId1"/>
    </p:custDataLst>
  </p:cSld>
  <p:clrMapOvr>
    <a:masterClrMapping/>
  </p:clrMapOvr>
  <p:transition advTm="3048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p:cBhvr override="childStyle">
                                        <p:cTn id="6" dur="500" fill="hold"/>
                                        <p:tgtEl>
                                          <p:spTgt spid="24580">
                                            <p:txEl>
                                              <p:pRg st="1" end="1"/>
                                            </p:txEl>
                                          </p:spTgt>
                                        </p:tgtEl>
                                        <p:attrNameLst>
                                          <p:attrName>style.color</p:attrName>
                                        </p:attrNameLst>
                                      </p:cBhvr>
                                      <p:to>
                                        <a:srgbClr val="E6E6E6"/>
                                      </p:to>
                                    </p:animClr>
                                  </p:childTnLst>
                                </p:cTn>
                              </p:par>
                              <p:par>
                                <p:cTn id="7" presetID="3" presetClass="emph" presetSubtype="2" fill="hold" grpId="0" nodeType="withEffect">
                                  <p:stCondLst>
                                    <p:cond delay="0"/>
                                  </p:stCondLst>
                                  <p:childTnLst>
                                    <p:animClr clrSpc="rgb">
                                      <p:cBhvr override="childStyle">
                                        <p:cTn id="8" dur="500" fill="hold"/>
                                        <p:tgtEl>
                                          <p:spTgt spid="24580">
                                            <p:txEl>
                                              <p:pRg st="2" end="2"/>
                                            </p:txEl>
                                          </p:spTgt>
                                        </p:tgtEl>
                                        <p:attrNameLst>
                                          <p:attrName>style.color</p:attrName>
                                        </p:attrNameLst>
                                      </p:cBhvr>
                                      <p:to>
                                        <a:srgbClr val="E6E6E6"/>
                                      </p:to>
                                    </p:animClr>
                                  </p:childTnLst>
                                </p:cTn>
                              </p:par>
                              <p:par>
                                <p:cTn id="9" presetID="3" presetClass="emph" presetSubtype="2" fill="hold" grpId="0" nodeType="withEffect">
                                  <p:stCondLst>
                                    <p:cond delay="0"/>
                                  </p:stCondLst>
                                  <p:childTnLst>
                                    <p:animClr clrSpc="rgb">
                                      <p:cBhvr override="childStyle">
                                        <p:cTn id="10" dur="500" fill="hold"/>
                                        <p:tgtEl>
                                          <p:spTgt spid="24580">
                                            <p:txEl>
                                              <p:pRg st="3" end="3"/>
                                            </p:txEl>
                                          </p:spTgt>
                                        </p:tgtEl>
                                        <p:attrNameLst>
                                          <p:attrName>style.color</p:attrName>
                                        </p:attrNameLst>
                                      </p:cBhvr>
                                      <p:to>
                                        <a:srgbClr val="E6E6E6"/>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0" grpId="0" build="p"/>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a:t>
            </a:r>
            <a:r>
              <a:rPr lang="en-US" altLang="zh-CN" dirty="0" smtClean="0"/>
              <a:t>verhead vs. responsiveness (1)</a:t>
            </a:r>
            <a:endParaRPr lang="en-US" dirty="0"/>
          </a:p>
        </p:txBody>
      </p:sp>
      <p:sp>
        <p:nvSpPr>
          <p:cNvPr id="3" name="Content Placeholder 2"/>
          <p:cNvSpPr>
            <a:spLocks noGrp="1"/>
          </p:cNvSpPr>
          <p:nvPr>
            <p:ph idx="1"/>
          </p:nvPr>
        </p:nvSpPr>
        <p:spPr/>
        <p:txBody>
          <a:bodyPr/>
          <a:lstStyle/>
          <a:p>
            <a:r>
              <a:rPr lang="en-US" dirty="0" smtClean="0"/>
              <a:t>O</a:t>
            </a:r>
            <a:r>
              <a:rPr lang="en-US" altLang="zh-CN" dirty="0" smtClean="0"/>
              <a:t>verhead matters more in static settings</a:t>
            </a:r>
            <a:endParaRPr lang="en-US" dirty="0"/>
          </a:p>
        </p:txBody>
      </p:sp>
      <p:sp>
        <p:nvSpPr>
          <p:cNvPr id="4" name="Slide Number Placeholder 3"/>
          <p:cNvSpPr>
            <a:spLocks noGrp="1"/>
          </p:cNvSpPr>
          <p:nvPr>
            <p:ph type="sldNum" sz="quarter" idx="10"/>
          </p:nvPr>
        </p:nvSpPr>
        <p:spPr/>
        <p:txBody>
          <a:bodyPr/>
          <a:lstStyle/>
          <a:p>
            <a:pPr>
              <a:defRPr/>
            </a:pPr>
            <a:fld id="{3849C1F3-CE5E-5749-87E8-8A1C08483909}" type="slidenum">
              <a:rPr lang="en-US" smtClean="0"/>
              <a:pPr>
                <a:defRPr/>
              </a:pPr>
              <a:t>6</a:t>
            </a:fld>
            <a:endParaRPr lang="en-US"/>
          </a:p>
        </p:txBody>
      </p:sp>
      <p:sp>
        <p:nvSpPr>
          <p:cNvPr id="18" name="TextBox 9"/>
          <p:cNvSpPr txBox="1">
            <a:spLocks noChangeArrowheads="1"/>
          </p:cNvSpPr>
          <p:nvPr/>
        </p:nvSpPr>
        <p:spPr bwMode="auto">
          <a:xfrm>
            <a:off x="6022273" y="6168631"/>
            <a:ext cx="2272191" cy="335989"/>
          </a:xfrm>
          <a:prstGeom prst="rect">
            <a:avLst/>
          </a:prstGeom>
          <a:noFill/>
          <a:ln w="9525">
            <a:noFill/>
            <a:miter lim="800000"/>
            <a:headEnd/>
            <a:tailEnd/>
          </a:ln>
        </p:spPr>
        <p:txBody>
          <a:bodyPr wrap="square">
            <a:prstTxWarp prst="textNoShape">
              <a:avLst/>
            </a:prstTxWarp>
            <a:spAutoFit/>
          </a:bodyPr>
          <a:lstStyle/>
          <a:p>
            <a:pPr algn="l"/>
            <a:r>
              <a:rPr lang="en-US" sz="1900" b="0" i="0" dirty="0" smtClean="0"/>
              <a:t>(P</a:t>
            </a:r>
            <a:r>
              <a:rPr lang="en-US" altLang="zh-CN" sz="1900" b="0" i="0" dirty="0" smtClean="0"/>
              <a:t>acket-</a:t>
            </a:r>
            <a:r>
              <a:rPr lang="zh-CN" altLang="zh-CN" sz="1900" b="0" i="0" dirty="0" smtClean="0"/>
              <a:t>b</a:t>
            </a:r>
            <a:r>
              <a:rPr lang="en-US" altLang="zh-CN" sz="1900" b="0" i="0" dirty="0" err="1" smtClean="0"/>
              <a:t>ased</a:t>
            </a:r>
            <a:r>
              <a:rPr lang="en-US" altLang="zh-CN" sz="1900" b="0" i="0" dirty="0" smtClean="0"/>
              <a:t>)</a:t>
            </a:r>
          </a:p>
        </p:txBody>
      </p:sp>
      <p:sp>
        <p:nvSpPr>
          <p:cNvPr id="21" name="TextBox 9"/>
          <p:cNvSpPr txBox="1">
            <a:spLocks noChangeArrowheads="1"/>
          </p:cNvSpPr>
          <p:nvPr/>
        </p:nvSpPr>
        <p:spPr bwMode="auto">
          <a:xfrm>
            <a:off x="4081902" y="6166406"/>
            <a:ext cx="2272191" cy="348813"/>
          </a:xfrm>
          <a:prstGeom prst="rect">
            <a:avLst/>
          </a:prstGeom>
          <a:noFill/>
          <a:ln w="9525">
            <a:noFill/>
            <a:miter lim="800000"/>
            <a:headEnd/>
            <a:tailEnd/>
          </a:ln>
        </p:spPr>
        <p:txBody>
          <a:bodyPr wrap="square">
            <a:prstTxWarp prst="textNoShape">
              <a:avLst/>
            </a:prstTxWarp>
            <a:spAutoFit/>
          </a:bodyPr>
          <a:lstStyle/>
          <a:p>
            <a:pPr algn="l"/>
            <a:r>
              <a:rPr lang="en-US" sz="1900" b="0" i="0" dirty="0" smtClean="0"/>
              <a:t>(B</a:t>
            </a:r>
            <a:r>
              <a:rPr lang="en-US" altLang="zh-CN" sz="1900" b="0" i="0" dirty="0" smtClean="0"/>
              <a:t>lock-</a:t>
            </a:r>
            <a:r>
              <a:rPr lang="zh-CN" altLang="zh-CN" sz="1900" b="0" i="0" dirty="0" smtClean="0"/>
              <a:t>b</a:t>
            </a:r>
            <a:r>
              <a:rPr lang="en-US" altLang="zh-CN" sz="1900" b="0" i="0" dirty="0" err="1" smtClean="0"/>
              <a:t>ased</a:t>
            </a:r>
            <a:r>
              <a:rPr lang="en-US" altLang="zh-CN" sz="1900" b="0" i="0" dirty="0" smtClean="0"/>
              <a:t>)</a:t>
            </a:r>
          </a:p>
        </p:txBody>
      </p:sp>
      <p:sp>
        <p:nvSpPr>
          <p:cNvPr id="28" name="TextBox 9"/>
          <p:cNvSpPr txBox="1">
            <a:spLocks noChangeArrowheads="1"/>
          </p:cNvSpPr>
          <p:nvPr/>
        </p:nvSpPr>
        <p:spPr bwMode="auto">
          <a:xfrm>
            <a:off x="2069068" y="6185364"/>
            <a:ext cx="2272191" cy="348813"/>
          </a:xfrm>
          <a:prstGeom prst="rect">
            <a:avLst/>
          </a:prstGeom>
          <a:noFill/>
          <a:ln w="9525">
            <a:noFill/>
            <a:miter lim="800000"/>
            <a:headEnd/>
            <a:tailEnd/>
          </a:ln>
        </p:spPr>
        <p:txBody>
          <a:bodyPr wrap="square">
            <a:prstTxWarp prst="textNoShape">
              <a:avLst/>
            </a:prstTxWarp>
            <a:spAutoFit/>
          </a:bodyPr>
          <a:lstStyle/>
          <a:p>
            <a:pPr algn="l"/>
            <a:r>
              <a:rPr lang="en-US" sz="1900" b="0" i="0" dirty="0" smtClean="0"/>
              <a:t>(B</a:t>
            </a:r>
            <a:r>
              <a:rPr lang="en-US" altLang="zh-CN" sz="1900" b="0" i="0" dirty="0" smtClean="0"/>
              <a:t>lock-</a:t>
            </a:r>
            <a:r>
              <a:rPr lang="zh-CN" altLang="zh-CN" sz="1900" b="0" i="0" dirty="0" smtClean="0"/>
              <a:t>b</a:t>
            </a:r>
            <a:r>
              <a:rPr lang="en-US" altLang="zh-CN" sz="1900" b="0" i="0" dirty="0" err="1" smtClean="0"/>
              <a:t>ased</a:t>
            </a:r>
            <a:r>
              <a:rPr lang="en-US" altLang="zh-CN" sz="1900" b="0" i="0" dirty="0" smtClean="0"/>
              <a:t>)</a:t>
            </a:r>
          </a:p>
        </p:txBody>
      </p:sp>
      <p:pic>
        <p:nvPicPr>
          <p:cNvPr id="29" name="Picture 28" descr="testbed.pdf"/>
          <p:cNvPicPr>
            <a:picLocks noChangeAspect="1"/>
          </p:cNvPicPr>
          <p:nvPr/>
        </p:nvPicPr>
        <mc:AlternateContent>
          <mc:Choice xmlns:ma="http://schemas.microsoft.com/office/mac/drawingml/2008/main" Requires="ma">
            <p:blipFill>
              <a:blip r:embed="rId4"/>
              <a:stretch>
                <a:fillRect/>
              </a:stretch>
            </p:blipFill>
          </mc:Choice>
          <mc:Fallback>
            <p:blipFill>
              <a:blip r:embed="rId5"/>
              <a:stretch>
                <a:fillRect/>
              </a:stretch>
            </p:blipFill>
          </mc:Fallback>
        </mc:AlternateContent>
        <p:spPr>
          <a:xfrm>
            <a:off x="2563352" y="1626626"/>
            <a:ext cx="4333888" cy="1914800"/>
          </a:xfrm>
          <a:prstGeom prst="rect">
            <a:avLst/>
          </a:prstGeom>
        </p:spPr>
      </p:pic>
      <p:pic>
        <p:nvPicPr>
          <p:cNvPr id="15" name="Picture 14" descr="goodputbar_indoormoti1.pdf"/>
          <p:cNvPicPr>
            <a:picLocks noChangeAspect="1"/>
          </p:cNvPicPr>
          <p:nvPr/>
        </p:nvPicPr>
        <mc:AlternateContent>
          <mc:Choice xmlns:ma="http://schemas.microsoft.com/office/mac/drawingml/2008/main" Requires="ma">
            <p:blipFill>
              <a:blip r:embed="rId6"/>
              <a:stretch>
                <a:fillRect/>
              </a:stretch>
            </p:blipFill>
          </mc:Choice>
          <mc:Fallback>
            <p:blipFill>
              <a:blip r:embed="rId7"/>
              <a:stretch>
                <a:fillRect/>
              </a:stretch>
            </p:blipFill>
          </mc:Fallback>
        </mc:AlternateContent>
        <p:spPr>
          <a:xfrm>
            <a:off x="1153511" y="3340808"/>
            <a:ext cx="6400800" cy="2870200"/>
          </a:xfrm>
          <a:prstGeom prst="rect">
            <a:avLst/>
          </a:prstGeom>
        </p:spPr>
      </p:pic>
      <p:cxnSp>
        <p:nvCxnSpPr>
          <p:cNvPr id="16" name="Straight Connector 36"/>
          <p:cNvCxnSpPr>
            <a:cxnSpLocks noChangeShapeType="1"/>
          </p:cNvCxnSpPr>
          <p:nvPr/>
        </p:nvCxnSpPr>
        <p:spPr bwMode="auto">
          <a:xfrm>
            <a:off x="6524259" y="3850716"/>
            <a:ext cx="365125" cy="0"/>
          </a:xfrm>
          <a:prstGeom prst="line">
            <a:avLst/>
          </a:prstGeom>
          <a:noFill/>
          <a:ln w="38100">
            <a:solidFill>
              <a:schemeClr val="tx1"/>
            </a:solidFill>
            <a:round/>
            <a:headEnd/>
            <a:tailEnd/>
          </a:ln>
        </p:spPr>
      </p:cxnSp>
      <p:sp>
        <p:nvSpPr>
          <p:cNvPr id="17" name="TextBox 9"/>
          <p:cNvSpPr txBox="1">
            <a:spLocks noChangeArrowheads="1"/>
          </p:cNvSpPr>
          <p:nvPr/>
        </p:nvSpPr>
        <p:spPr bwMode="auto">
          <a:xfrm>
            <a:off x="6802626" y="3905392"/>
            <a:ext cx="908050" cy="374650"/>
          </a:xfrm>
          <a:prstGeom prst="rect">
            <a:avLst/>
          </a:prstGeom>
          <a:noFill/>
          <a:ln w="9525">
            <a:noFill/>
            <a:miter lim="800000"/>
            <a:headEnd/>
            <a:tailEnd/>
          </a:ln>
        </p:spPr>
        <p:txBody>
          <a:bodyPr>
            <a:prstTxWarp prst="textNoShape">
              <a:avLst/>
            </a:prstTxWarp>
            <a:spAutoFit/>
          </a:bodyPr>
          <a:lstStyle/>
          <a:p>
            <a:r>
              <a:rPr lang="en-US" sz="2200" i="0" dirty="0" smtClean="0"/>
              <a:t>1.6x</a:t>
            </a:r>
            <a:endParaRPr lang="en-US" sz="2200" i="0" dirty="0"/>
          </a:p>
        </p:txBody>
      </p:sp>
      <p:cxnSp>
        <p:nvCxnSpPr>
          <p:cNvPr id="19" name="Straight Connector 11"/>
          <p:cNvCxnSpPr>
            <a:cxnSpLocks noChangeShapeType="1"/>
          </p:cNvCxnSpPr>
          <p:nvPr/>
        </p:nvCxnSpPr>
        <p:spPr bwMode="auto">
          <a:xfrm rot="16200000" flipH="1">
            <a:off x="6457337" y="4114038"/>
            <a:ext cx="502920" cy="3175"/>
          </a:xfrm>
          <a:prstGeom prst="line">
            <a:avLst/>
          </a:prstGeom>
          <a:noFill/>
          <a:ln w="38100">
            <a:solidFill>
              <a:schemeClr val="tx1"/>
            </a:solidFill>
            <a:round/>
            <a:headEnd type="triangle" w="lg" len="med"/>
            <a:tailEnd type="triangle" w="lg" len="med"/>
          </a:ln>
        </p:spPr>
      </p:cxnSp>
      <p:cxnSp>
        <p:nvCxnSpPr>
          <p:cNvPr id="22" name="Straight Connector 37"/>
          <p:cNvCxnSpPr>
            <a:cxnSpLocks noChangeShapeType="1"/>
          </p:cNvCxnSpPr>
          <p:nvPr/>
        </p:nvCxnSpPr>
        <p:spPr bwMode="auto">
          <a:xfrm>
            <a:off x="6525033" y="4345246"/>
            <a:ext cx="365125" cy="0"/>
          </a:xfrm>
          <a:prstGeom prst="line">
            <a:avLst/>
          </a:prstGeom>
          <a:noFill/>
          <a:ln w="38100">
            <a:solidFill>
              <a:schemeClr val="tx1"/>
            </a:solidFill>
            <a:round/>
            <a:headEnd/>
            <a:tailEnd/>
          </a:ln>
        </p:spPr>
      </p:cxnSp>
      <p:pic>
        <p:nvPicPr>
          <p:cNvPr id="23" name="Picture 22" descr="goodputbar_indoormoti2.pdf"/>
          <p:cNvPicPr>
            <a:picLocks noChangeAspect="1"/>
          </p:cNvPicPr>
          <p:nvPr/>
        </p:nvPicPr>
        <mc:AlternateContent>
          <mc:Choice xmlns:ma="http://schemas.microsoft.com/office/mac/drawingml/2008/main" Requires="ma">
            <p:blipFill>
              <a:blip r:embed="rId8"/>
              <a:stretch>
                <a:fillRect/>
              </a:stretch>
            </p:blipFill>
          </mc:Choice>
          <mc:Fallback>
            <p:blipFill>
              <a:blip r:embed="rId9"/>
              <a:stretch>
                <a:fillRect/>
              </a:stretch>
            </p:blipFill>
          </mc:Fallback>
        </mc:AlternateContent>
        <p:spPr>
          <a:xfrm>
            <a:off x="1153497" y="3340807"/>
            <a:ext cx="6400800" cy="2870200"/>
          </a:xfrm>
          <a:prstGeom prst="rect">
            <a:avLst/>
          </a:prstGeom>
        </p:spPr>
      </p:pic>
      <p:sp>
        <p:nvSpPr>
          <p:cNvPr id="24" name="TextBox 9"/>
          <p:cNvSpPr txBox="1">
            <a:spLocks noChangeArrowheads="1"/>
          </p:cNvSpPr>
          <p:nvPr/>
        </p:nvSpPr>
        <p:spPr bwMode="auto">
          <a:xfrm>
            <a:off x="7021398" y="5807924"/>
            <a:ext cx="1878851" cy="323165"/>
          </a:xfrm>
          <a:prstGeom prst="rect">
            <a:avLst/>
          </a:prstGeom>
          <a:noFill/>
          <a:ln w="9525">
            <a:noFill/>
            <a:miter lim="800000"/>
            <a:headEnd/>
            <a:tailEnd/>
          </a:ln>
        </p:spPr>
        <p:txBody>
          <a:bodyPr wrap="square">
            <a:prstTxWarp prst="textNoShape">
              <a:avLst/>
            </a:prstTxWarp>
            <a:spAutoFit/>
          </a:bodyPr>
          <a:lstStyle/>
          <a:p>
            <a:pPr algn="l"/>
            <a:r>
              <a:rPr lang="en-US" sz="1800" b="0" i="0" dirty="0" smtClean="0"/>
              <a:t>[M</a:t>
            </a:r>
            <a:r>
              <a:rPr lang="en-US" altLang="zh-CN" sz="1800" b="0" i="0" dirty="0" smtClean="0"/>
              <a:t>obisys’08]</a:t>
            </a:r>
          </a:p>
        </p:txBody>
      </p:sp>
    </p:spTree>
    <p:custDataLst>
      <p:tags r:id="rId1"/>
    </p:custDataLst>
  </p:cSld>
  <p:clrMapOvr>
    <a:masterClrMapping/>
  </p:clrMapOvr>
  <p:transition advTm="9525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Slide Number Placeholder 3"/>
          <p:cNvSpPr>
            <a:spLocks noGrp="1"/>
          </p:cNvSpPr>
          <p:nvPr>
            <p:ph type="sldNum" sz="quarter" idx="10"/>
          </p:nvPr>
        </p:nvSpPr>
        <p:spPr>
          <a:noFill/>
        </p:spPr>
        <p:txBody>
          <a:bodyPr/>
          <a:lstStyle/>
          <a:p>
            <a:pPr defTabSz="1000125"/>
            <a:fld id="{F94CBBB2-B49F-C045-81B0-1D43AC7A02C6}" type="slidenum">
              <a:rPr lang="en-US" smtClean="0"/>
              <a:pPr defTabSz="1000125"/>
              <a:t>7</a:t>
            </a:fld>
            <a:endParaRPr lang="en-US" smtClean="0"/>
          </a:p>
        </p:txBody>
      </p:sp>
      <p:sp>
        <p:nvSpPr>
          <p:cNvPr id="36867" name="Rectangle 2"/>
          <p:cNvSpPr>
            <a:spLocks noGrp="1" noChangeArrowheads="1"/>
          </p:cNvSpPr>
          <p:nvPr>
            <p:ph type="title"/>
          </p:nvPr>
        </p:nvSpPr>
        <p:spPr>
          <a:xfrm>
            <a:off x="326560" y="152400"/>
            <a:ext cx="8761412" cy="990600"/>
          </a:xfrm>
        </p:spPr>
        <p:txBody>
          <a:bodyPr/>
          <a:lstStyle/>
          <a:p>
            <a:pPr eaLnBrk="1" hangingPunct="1"/>
            <a:r>
              <a:rPr lang="en-US" dirty="0" smtClean="0"/>
              <a:t>Overhead </a:t>
            </a:r>
            <a:r>
              <a:rPr lang="en-US" altLang="zh-CN" dirty="0" smtClean="0"/>
              <a:t>vs. responsiveness (2)</a:t>
            </a:r>
            <a:endParaRPr lang="en-US" dirty="0" smtClean="0"/>
          </a:p>
        </p:txBody>
      </p:sp>
      <p:sp>
        <p:nvSpPr>
          <p:cNvPr id="36868" name="Rectangle 3"/>
          <p:cNvSpPr>
            <a:spLocks noGrp="1" noChangeArrowheads="1"/>
          </p:cNvSpPr>
          <p:nvPr>
            <p:ph type="body" idx="1"/>
          </p:nvPr>
        </p:nvSpPr>
        <p:spPr>
          <a:xfrm>
            <a:off x="381000" y="1081040"/>
            <a:ext cx="8305800" cy="4983163"/>
          </a:xfrm>
        </p:spPr>
        <p:txBody>
          <a:bodyPr/>
          <a:lstStyle/>
          <a:p>
            <a:pPr eaLnBrk="1" hangingPunct="1"/>
            <a:r>
              <a:rPr lang="en-US" altLang="zh-CN" dirty="0" smtClean="0"/>
              <a:t>Both overhead and responsiveness matter in mobile settings</a:t>
            </a:r>
          </a:p>
          <a:p>
            <a:pPr eaLnBrk="1" hangingPunct="1"/>
            <a:endParaRPr lang="en-US" altLang="zh-CN" dirty="0" smtClean="0"/>
          </a:p>
          <a:p>
            <a:pPr eaLnBrk="1" hangingPunct="1"/>
            <a:endParaRPr lang="en-US" altLang="zh-CN" dirty="0" smtClean="0"/>
          </a:p>
          <a:p>
            <a:pPr eaLnBrk="1" hangingPunct="1"/>
            <a:endParaRPr lang="en-US" altLang="zh-CN" dirty="0" smtClean="0"/>
          </a:p>
        </p:txBody>
      </p:sp>
      <p:pic>
        <p:nvPicPr>
          <p:cNvPr id="7" name="Picture 6" descr="Vehicle1.jpeg"/>
          <p:cNvPicPr>
            <a:picLocks noChangeAspect="1"/>
          </p:cNvPicPr>
          <p:nvPr/>
        </p:nvPicPr>
        <p:blipFill>
          <a:blip r:embed="rId4"/>
          <a:stretch>
            <a:fillRect/>
          </a:stretch>
        </p:blipFill>
        <p:spPr>
          <a:xfrm>
            <a:off x="840496" y="2312299"/>
            <a:ext cx="723840" cy="625215"/>
          </a:xfrm>
          <a:prstGeom prst="rect">
            <a:avLst/>
          </a:prstGeom>
        </p:spPr>
      </p:pic>
      <p:cxnSp>
        <p:nvCxnSpPr>
          <p:cNvPr id="9" name="Straight Connector 8"/>
          <p:cNvCxnSpPr/>
          <p:nvPr/>
        </p:nvCxnSpPr>
        <p:spPr bwMode="auto">
          <a:xfrm flipV="1">
            <a:off x="1843125" y="2245985"/>
            <a:ext cx="1812152" cy="265650"/>
          </a:xfrm>
          <a:prstGeom prst="line">
            <a:avLst/>
          </a:prstGeom>
          <a:solidFill>
            <a:schemeClr val="accent1"/>
          </a:solidFill>
          <a:ln w="38100" cap="flat" cmpd="sng" algn="ctr">
            <a:solidFill>
              <a:schemeClr val="tx1">
                <a:lumMod val="50000"/>
                <a:lumOff val="50000"/>
              </a:schemeClr>
            </a:solidFill>
            <a:prstDash val="dash"/>
            <a:round/>
            <a:headEnd type="none" w="med" len="med"/>
            <a:tailEnd type="none" w="lg"/>
          </a:ln>
          <a:effectLst/>
        </p:spPr>
      </p:cxnSp>
      <p:pic>
        <p:nvPicPr>
          <p:cNvPr id="14" name="Picture 13" descr="AP1.jpeg"/>
          <p:cNvPicPr>
            <a:picLocks noChangeAspect="1"/>
          </p:cNvPicPr>
          <p:nvPr/>
        </p:nvPicPr>
        <p:blipFill>
          <a:blip r:embed="rId5"/>
          <a:stretch>
            <a:fillRect/>
          </a:stretch>
        </p:blipFill>
        <p:spPr>
          <a:xfrm>
            <a:off x="3750734" y="1898296"/>
            <a:ext cx="480283" cy="518083"/>
          </a:xfrm>
          <a:prstGeom prst="rect">
            <a:avLst/>
          </a:prstGeom>
        </p:spPr>
      </p:pic>
      <p:cxnSp>
        <p:nvCxnSpPr>
          <p:cNvPr id="11" name="Straight Connector 10"/>
          <p:cNvCxnSpPr/>
          <p:nvPr/>
        </p:nvCxnSpPr>
        <p:spPr bwMode="auto">
          <a:xfrm flipV="1">
            <a:off x="1827638" y="2604142"/>
            <a:ext cx="4863377" cy="77448"/>
          </a:xfrm>
          <a:prstGeom prst="line">
            <a:avLst/>
          </a:prstGeom>
          <a:solidFill>
            <a:schemeClr val="accent1"/>
          </a:solidFill>
          <a:ln w="38100" cap="flat" cmpd="sng" algn="ctr">
            <a:solidFill>
              <a:schemeClr val="tx1"/>
            </a:solidFill>
            <a:prstDash val="solid"/>
            <a:round/>
            <a:headEnd type="none" w="med" len="med"/>
            <a:tailEnd type="triangle" w="lg"/>
          </a:ln>
          <a:effectLst/>
        </p:spPr>
      </p:cxnSp>
      <p:sp>
        <p:nvSpPr>
          <p:cNvPr id="13" name="TextBox 9"/>
          <p:cNvSpPr txBox="1">
            <a:spLocks noChangeArrowheads="1"/>
          </p:cNvSpPr>
          <p:nvPr/>
        </p:nvSpPr>
        <p:spPr bwMode="auto">
          <a:xfrm>
            <a:off x="5127439" y="2248401"/>
            <a:ext cx="1273704" cy="323165"/>
          </a:xfrm>
          <a:prstGeom prst="rect">
            <a:avLst/>
          </a:prstGeom>
          <a:noFill/>
          <a:ln w="9525">
            <a:noFill/>
            <a:miter lim="800000"/>
            <a:headEnd/>
            <a:tailEnd/>
          </a:ln>
        </p:spPr>
        <p:txBody>
          <a:bodyPr wrap="square">
            <a:prstTxWarp prst="textNoShape">
              <a:avLst/>
            </a:prstTxWarp>
            <a:spAutoFit/>
          </a:bodyPr>
          <a:lstStyle/>
          <a:p>
            <a:r>
              <a:rPr lang="en-US" sz="1800" b="0" i="0" dirty="0" smtClean="0"/>
              <a:t>30mph</a:t>
            </a:r>
            <a:endParaRPr lang="en-US" sz="1800" b="0" i="0" dirty="0"/>
          </a:p>
        </p:txBody>
      </p:sp>
      <p:sp>
        <p:nvSpPr>
          <p:cNvPr id="22" name="TextBox 9"/>
          <p:cNvSpPr txBox="1">
            <a:spLocks noChangeArrowheads="1"/>
          </p:cNvSpPr>
          <p:nvPr/>
        </p:nvSpPr>
        <p:spPr bwMode="auto">
          <a:xfrm rot="21180634">
            <a:off x="2118055" y="2036810"/>
            <a:ext cx="1273704" cy="323165"/>
          </a:xfrm>
          <a:prstGeom prst="rect">
            <a:avLst/>
          </a:prstGeom>
          <a:noFill/>
          <a:ln w="9525">
            <a:noFill/>
            <a:miter lim="800000"/>
            <a:headEnd/>
            <a:tailEnd/>
          </a:ln>
        </p:spPr>
        <p:txBody>
          <a:bodyPr wrap="square">
            <a:prstTxWarp prst="textNoShape">
              <a:avLst/>
            </a:prstTxWarp>
            <a:spAutoFit/>
          </a:bodyPr>
          <a:lstStyle/>
          <a:p>
            <a:r>
              <a:rPr lang="en-US" sz="1800" b="0" i="0" dirty="0" smtClean="0"/>
              <a:t>D</a:t>
            </a:r>
            <a:r>
              <a:rPr lang="en-US" altLang="zh-CN" sz="1800" b="0" i="0" dirty="0" smtClean="0"/>
              <a:t>ata</a:t>
            </a:r>
            <a:endParaRPr lang="en-US" sz="1800" b="0" i="0" dirty="0"/>
          </a:p>
        </p:txBody>
      </p:sp>
      <p:pic>
        <p:nvPicPr>
          <p:cNvPr id="32" name="Picture 31" descr="goodput_outdoormoti.pdf"/>
          <p:cNvPicPr>
            <a:picLocks noChangeAspect="1"/>
          </p:cNvPicPr>
          <p:nvPr/>
        </p:nvPicPr>
        <p:blipFill>
          <a:blip r:embed="rId6"/>
          <a:stretch>
            <a:fillRect/>
          </a:stretch>
        </p:blipFill>
        <p:spPr>
          <a:xfrm>
            <a:off x="-22219" y="3070594"/>
            <a:ext cx="7772400" cy="3517900"/>
          </a:xfrm>
          <a:prstGeom prst="rect">
            <a:avLst/>
          </a:prstGeom>
        </p:spPr>
      </p:pic>
      <p:sp>
        <p:nvSpPr>
          <p:cNvPr id="36" name="Rectangle 35"/>
          <p:cNvSpPr/>
          <p:nvPr/>
        </p:nvSpPr>
        <p:spPr bwMode="auto">
          <a:xfrm>
            <a:off x="1941105" y="4481090"/>
            <a:ext cx="187373" cy="640080"/>
          </a:xfrm>
          <a:prstGeom prst="rect">
            <a:avLst/>
          </a:prstGeom>
          <a:solidFill>
            <a:schemeClr val="tx1">
              <a:lumMod val="65000"/>
              <a:lumOff val="35000"/>
              <a:alpha val="82000"/>
            </a:schemeClr>
          </a:solidFill>
          <a:ln w="38100" cap="flat" cmpd="sng" algn="ctr">
            <a:noFill/>
            <a:prstDash val="solid"/>
            <a:round/>
            <a:headEnd type="none" w="med" len="med"/>
            <a:tailEnd type="triangle" w="med" len="med"/>
          </a:ln>
          <a:effectLst/>
        </p:spPr>
      </p:sp>
      <p:cxnSp>
        <p:nvCxnSpPr>
          <p:cNvPr id="37" name="Straight Connector 36"/>
          <p:cNvCxnSpPr/>
          <p:nvPr/>
        </p:nvCxnSpPr>
        <p:spPr bwMode="auto">
          <a:xfrm flipV="1">
            <a:off x="2139386" y="3826954"/>
            <a:ext cx="3732569" cy="729486"/>
          </a:xfrm>
          <a:prstGeom prst="line">
            <a:avLst/>
          </a:prstGeom>
          <a:noFill/>
          <a:ln w="38100">
            <a:solidFill>
              <a:schemeClr val="tx1">
                <a:lumMod val="65000"/>
                <a:lumOff val="35000"/>
              </a:schemeClr>
            </a:solidFill>
            <a:prstDash val="lgDash"/>
            <a:round/>
            <a:headEnd type="none" w="lg" len="med"/>
            <a:tailEnd type="none" w="lg"/>
          </a:ln>
        </p:spPr>
      </p:cxnSp>
      <p:cxnSp>
        <p:nvCxnSpPr>
          <p:cNvPr id="39" name="Straight Connector 38"/>
          <p:cNvCxnSpPr/>
          <p:nvPr/>
        </p:nvCxnSpPr>
        <p:spPr bwMode="auto">
          <a:xfrm>
            <a:off x="2120711" y="5097982"/>
            <a:ext cx="3751244" cy="939367"/>
          </a:xfrm>
          <a:prstGeom prst="line">
            <a:avLst/>
          </a:prstGeom>
          <a:noFill/>
          <a:ln w="38100">
            <a:solidFill>
              <a:schemeClr val="tx1">
                <a:lumMod val="65000"/>
                <a:lumOff val="35000"/>
              </a:schemeClr>
            </a:solidFill>
            <a:prstDash val="lgDash"/>
            <a:round/>
            <a:headEnd type="none" w="lg" len="med"/>
            <a:tailEnd type="none" w="lg"/>
          </a:ln>
        </p:spPr>
      </p:cxnSp>
      <p:cxnSp>
        <p:nvCxnSpPr>
          <p:cNvPr id="51" name="Straight Connector 11"/>
          <p:cNvCxnSpPr>
            <a:cxnSpLocks noChangeShapeType="1"/>
          </p:cNvCxnSpPr>
          <p:nvPr/>
        </p:nvCxnSpPr>
        <p:spPr bwMode="auto">
          <a:xfrm rot="16200000" flipH="1">
            <a:off x="2362131" y="4067188"/>
            <a:ext cx="1097280" cy="3175"/>
          </a:xfrm>
          <a:prstGeom prst="line">
            <a:avLst/>
          </a:prstGeom>
          <a:noFill/>
          <a:ln w="38100">
            <a:solidFill>
              <a:schemeClr val="tx1"/>
            </a:solidFill>
            <a:round/>
            <a:headEnd type="triangle" w="lg" len="med"/>
            <a:tailEnd type="triangle" w="lg" len="med"/>
          </a:ln>
        </p:spPr>
      </p:cxnSp>
      <p:cxnSp>
        <p:nvCxnSpPr>
          <p:cNvPr id="52" name="Straight Connector 36"/>
          <p:cNvCxnSpPr>
            <a:cxnSpLocks noChangeShapeType="1"/>
          </p:cNvCxnSpPr>
          <p:nvPr/>
        </p:nvCxnSpPr>
        <p:spPr bwMode="auto">
          <a:xfrm>
            <a:off x="2711184" y="3534801"/>
            <a:ext cx="365125" cy="0"/>
          </a:xfrm>
          <a:prstGeom prst="line">
            <a:avLst/>
          </a:prstGeom>
          <a:noFill/>
          <a:ln w="38100">
            <a:solidFill>
              <a:schemeClr val="tx1"/>
            </a:solidFill>
            <a:round/>
            <a:headEnd/>
            <a:tailEnd/>
          </a:ln>
        </p:spPr>
      </p:cxnSp>
      <p:cxnSp>
        <p:nvCxnSpPr>
          <p:cNvPr id="53" name="Straight Connector 37"/>
          <p:cNvCxnSpPr>
            <a:cxnSpLocks noChangeShapeType="1"/>
          </p:cNvCxnSpPr>
          <p:nvPr/>
        </p:nvCxnSpPr>
        <p:spPr bwMode="auto">
          <a:xfrm>
            <a:off x="2726001" y="4612807"/>
            <a:ext cx="365125" cy="0"/>
          </a:xfrm>
          <a:prstGeom prst="line">
            <a:avLst/>
          </a:prstGeom>
          <a:noFill/>
          <a:ln w="38100">
            <a:solidFill>
              <a:schemeClr val="tx1"/>
            </a:solidFill>
            <a:round/>
            <a:headEnd/>
            <a:tailEnd/>
          </a:ln>
        </p:spPr>
      </p:cxnSp>
      <p:sp>
        <p:nvSpPr>
          <p:cNvPr id="54" name="TextBox 9"/>
          <p:cNvSpPr txBox="1">
            <a:spLocks noChangeArrowheads="1"/>
          </p:cNvSpPr>
          <p:nvPr/>
        </p:nvSpPr>
        <p:spPr bwMode="auto">
          <a:xfrm>
            <a:off x="2709911" y="3860840"/>
            <a:ext cx="908050" cy="374650"/>
          </a:xfrm>
          <a:prstGeom prst="rect">
            <a:avLst/>
          </a:prstGeom>
          <a:noFill/>
          <a:ln w="9525">
            <a:noFill/>
            <a:miter lim="800000"/>
            <a:headEnd/>
            <a:tailEnd/>
          </a:ln>
        </p:spPr>
        <p:txBody>
          <a:bodyPr>
            <a:prstTxWarp prst="textNoShape">
              <a:avLst/>
            </a:prstTxWarp>
            <a:spAutoFit/>
          </a:bodyPr>
          <a:lstStyle/>
          <a:p>
            <a:r>
              <a:rPr lang="en-US" sz="2200" i="0" dirty="0" smtClean="0"/>
              <a:t>2x</a:t>
            </a:r>
            <a:endParaRPr lang="en-US" sz="2200" i="0" dirty="0"/>
          </a:p>
        </p:txBody>
      </p:sp>
      <p:cxnSp>
        <p:nvCxnSpPr>
          <p:cNvPr id="20" name="Straight Connector 19"/>
          <p:cNvCxnSpPr/>
          <p:nvPr/>
        </p:nvCxnSpPr>
        <p:spPr bwMode="auto">
          <a:xfrm rot="16200000" flipH="1">
            <a:off x="4666377" y="4898706"/>
            <a:ext cx="2286000" cy="16078"/>
          </a:xfrm>
          <a:prstGeom prst="line">
            <a:avLst/>
          </a:prstGeom>
          <a:noFill/>
          <a:ln w="38100">
            <a:solidFill>
              <a:schemeClr val="tx1"/>
            </a:solidFill>
            <a:round/>
            <a:headEnd type="none" w="lg" len="med"/>
            <a:tailEnd type="triangle" w="lg"/>
          </a:ln>
        </p:spPr>
      </p:cxnSp>
      <p:cxnSp>
        <p:nvCxnSpPr>
          <p:cNvPr id="21" name="Straight Connector 20"/>
          <p:cNvCxnSpPr/>
          <p:nvPr/>
        </p:nvCxnSpPr>
        <p:spPr bwMode="auto">
          <a:xfrm rot="16200000" flipH="1">
            <a:off x="5923892" y="4948191"/>
            <a:ext cx="2286000" cy="16078"/>
          </a:xfrm>
          <a:prstGeom prst="line">
            <a:avLst/>
          </a:prstGeom>
          <a:noFill/>
          <a:ln w="38100">
            <a:solidFill>
              <a:schemeClr val="tx1"/>
            </a:solidFill>
            <a:round/>
            <a:headEnd type="none" w="lg" len="med"/>
            <a:tailEnd type="triangle" w="lg"/>
          </a:ln>
        </p:spPr>
      </p:cxnSp>
      <p:sp>
        <p:nvSpPr>
          <p:cNvPr id="23" name="Parallelogram 22"/>
          <p:cNvSpPr/>
          <p:nvPr/>
        </p:nvSpPr>
        <p:spPr bwMode="auto">
          <a:xfrm rot="5400000">
            <a:off x="6046571" y="3655251"/>
            <a:ext cx="785752" cy="1240195"/>
          </a:xfrm>
          <a:prstGeom prst="parallelogram">
            <a:avLst>
              <a:gd name="adj" fmla="val 50337"/>
            </a:avLst>
          </a:prstGeom>
          <a:solidFill>
            <a:schemeClr val="accent6">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24" name="Rounded Rectangle 23"/>
          <p:cNvSpPr/>
          <p:nvPr/>
        </p:nvSpPr>
        <p:spPr bwMode="auto">
          <a:xfrm rot="930831">
            <a:off x="5887812" y="3761408"/>
            <a:ext cx="1086729" cy="491855"/>
          </a:xfrm>
          <a:prstGeom prst="roundRect">
            <a:avLst/>
          </a:prstGeom>
          <a:noFill/>
          <a:ln w="38100" cap="flat" cmpd="sng" algn="ctr">
            <a:noFill/>
            <a:prstDash val="solid"/>
            <a:round/>
            <a:headEnd type="none" w="med" len="med"/>
            <a:tailEnd type="triangle" w="med" len="med"/>
          </a:ln>
          <a:effectLst/>
        </p:spPr>
        <p:txBody>
          <a:bodyPr/>
          <a:lstStyle/>
          <a:p>
            <a:r>
              <a:rPr lang="en-US" sz="1900" b="0" i="0" dirty="0" err="1" smtClean="0">
                <a:latin typeface="Wingdings"/>
                <a:ea typeface="Wingdings"/>
                <a:cs typeface="Wingdings"/>
              </a:rPr>
              <a:t></a:t>
            </a:r>
            <a:r>
              <a:rPr lang="en-US" sz="1900" b="0" i="0" dirty="0" smtClean="0">
                <a:latin typeface="Wingdings"/>
                <a:ea typeface="Wingdings"/>
                <a:cs typeface="Wingdings"/>
              </a:rPr>
              <a:t> </a:t>
            </a:r>
            <a:r>
              <a:rPr lang="en-US" sz="1900" b="0" i="0" dirty="0" err="1" smtClean="0">
                <a:latin typeface="Wingdings"/>
                <a:ea typeface="Wingdings"/>
                <a:cs typeface="Wingdings"/>
              </a:rPr>
              <a:t></a:t>
            </a:r>
            <a:r>
              <a:rPr lang="en-US" sz="1900" b="0" i="0" dirty="0" smtClean="0">
                <a:latin typeface="Wingdings"/>
                <a:ea typeface="Wingdings"/>
                <a:cs typeface="Wingdings"/>
              </a:rPr>
              <a:t> </a:t>
            </a:r>
            <a:r>
              <a:rPr lang="en-US" sz="1900" b="0" i="0" dirty="0" err="1" smtClean="0">
                <a:latin typeface="Wingdings"/>
                <a:ea typeface="Wingdings"/>
                <a:cs typeface="Wingdings"/>
              </a:rPr>
              <a:t></a:t>
            </a:r>
            <a:endParaRPr lang="en-US" sz="1900" b="0" i="0" dirty="0"/>
          </a:p>
        </p:txBody>
      </p:sp>
      <p:sp>
        <p:nvSpPr>
          <p:cNvPr id="25" name="Parallelogram 24"/>
          <p:cNvSpPr/>
          <p:nvPr/>
        </p:nvSpPr>
        <p:spPr bwMode="auto">
          <a:xfrm rot="5400000">
            <a:off x="6044184" y="4055081"/>
            <a:ext cx="785752" cy="1240195"/>
          </a:xfrm>
          <a:prstGeom prst="parallelogram">
            <a:avLst>
              <a:gd name="adj" fmla="val 50337"/>
            </a:avLst>
          </a:prstGeom>
          <a:solidFill>
            <a:schemeClr val="accent6">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27" name="Parallelogram 26"/>
          <p:cNvSpPr/>
          <p:nvPr/>
        </p:nvSpPr>
        <p:spPr bwMode="auto">
          <a:xfrm rot="5400000">
            <a:off x="6044184" y="4454918"/>
            <a:ext cx="785752" cy="1240195"/>
          </a:xfrm>
          <a:prstGeom prst="parallelogram">
            <a:avLst>
              <a:gd name="adj" fmla="val 50337"/>
            </a:avLst>
          </a:prstGeom>
          <a:solidFill>
            <a:schemeClr val="accent6">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28" name="Parallelogram 27"/>
          <p:cNvSpPr/>
          <p:nvPr/>
        </p:nvSpPr>
        <p:spPr bwMode="auto">
          <a:xfrm rot="5400000">
            <a:off x="6041935" y="4854743"/>
            <a:ext cx="785752" cy="1240195"/>
          </a:xfrm>
          <a:prstGeom prst="parallelogram">
            <a:avLst>
              <a:gd name="adj" fmla="val 50337"/>
            </a:avLst>
          </a:prstGeom>
          <a:solidFill>
            <a:schemeClr val="accent6">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29" name="Rounded Rectangle 28"/>
          <p:cNvSpPr/>
          <p:nvPr/>
        </p:nvSpPr>
        <p:spPr bwMode="auto">
          <a:xfrm rot="949556">
            <a:off x="5740421" y="4053778"/>
            <a:ext cx="1163748" cy="491855"/>
          </a:xfrm>
          <a:prstGeom prst="roundRect">
            <a:avLst/>
          </a:prstGeom>
          <a:noFill/>
          <a:ln w="38100" cap="flat" cmpd="sng" algn="ctr">
            <a:noFill/>
            <a:prstDash val="solid"/>
            <a:round/>
            <a:headEnd type="none" w="med" len="med"/>
            <a:tailEnd type="triangle" w="med" len="med"/>
          </a:ln>
          <a:effectLst/>
        </p:spPr>
        <p:txBody>
          <a:bodyPr/>
          <a:lstStyle/>
          <a:p>
            <a:r>
              <a:rPr lang="en-US" sz="1800" i="0" dirty="0" smtClean="0"/>
              <a:t>6M</a:t>
            </a:r>
            <a:r>
              <a:rPr lang="en-US" altLang="zh-CN" sz="1800" i="0" dirty="0" smtClean="0"/>
              <a:t>bps</a:t>
            </a:r>
            <a:endParaRPr lang="en-US" sz="1800" i="0" dirty="0"/>
          </a:p>
        </p:txBody>
      </p:sp>
      <p:sp>
        <p:nvSpPr>
          <p:cNvPr id="30" name="Rounded Rectangle 29"/>
          <p:cNvSpPr/>
          <p:nvPr/>
        </p:nvSpPr>
        <p:spPr bwMode="auto">
          <a:xfrm rot="949556">
            <a:off x="5760869" y="4453603"/>
            <a:ext cx="1163748" cy="491855"/>
          </a:xfrm>
          <a:prstGeom prst="roundRect">
            <a:avLst/>
          </a:prstGeom>
          <a:noFill/>
          <a:ln w="38100" cap="flat" cmpd="sng" algn="ctr">
            <a:noFill/>
            <a:prstDash val="solid"/>
            <a:round/>
            <a:headEnd type="none" w="med" len="med"/>
            <a:tailEnd type="triangle" w="med" len="med"/>
          </a:ln>
          <a:effectLst/>
        </p:spPr>
        <p:txBody>
          <a:bodyPr/>
          <a:lstStyle/>
          <a:p>
            <a:r>
              <a:rPr lang="en-US" sz="1800" i="0" dirty="0" smtClean="0"/>
              <a:t>6M</a:t>
            </a:r>
            <a:r>
              <a:rPr lang="en-US" altLang="zh-CN" sz="1800" i="0" dirty="0" smtClean="0"/>
              <a:t>bps</a:t>
            </a:r>
            <a:endParaRPr lang="en-US" sz="1800" i="0" dirty="0"/>
          </a:p>
        </p:txBody>
      </p:sp>
      <p:sp>
        <p:nvSpPr>
          <p:cNvPr id="31" name="Rounded Rectangle 30"/>
          <p:cNvSpPr/>
          <p:nvPr/>
        </p:nvSpPr>
        <p:spPr bwMode="auto">
          <a:xfrm rot="949556">
            <a:off x="5773409" y="4878528"/>
            <a:ext cx="1163748" cy="491855"/>
          </a:xfrm>
          <a:prstGeom prst="roundRect">
            <a:avLst/>
          </a:prstGeom>
          <a:noFill/>
          <a:ln w="38100" cap="flat" cmpd="sng" algn="ctr">
            <a:noFill/>
            <a:prstDash val="solid"/>
            <a:round/>
            <a:headEnd type="none" w="med" len="med"/>
            <a:tailEnd type="triangle" w="med" len="med"/>
          </a:ln>
          <a:effectLst/>
        </p:spPr>
        <p:txBody>
          <a:bodyPr/>
          <a:lstStyle/>
          <a:p>
            <a:r>
              <a:rPr lang="en-US" sz="1800" i="0" dirty="0" smtClean="0"/>
              <a:t>6M</a:t>
            </a:r>
            <a:r>
              <a:rPr lang="en-US" altLang="zh-CN" sz="1800" i="0" dirty="0" smtClean="0"/>
              <a:t>bps</a:t>
            </a:r>
            <a:endParaRPr lang="en-US" sz="1800" i="0" dirty="0"/>
          </a:p>
        </p:txBody>
      </p:sp>
      <p:sp>
        <p:nvSpPr>
          <p:cNvPr id="33" name="Rounded Rectangle 32"/>
          <p:cNvSpPr/>
          <p:nvPr/>
        </p:nvSpPr>
        <p:spPr bwMode="auto">
          <a:xfrm rot="949556">
            <a:off x="5806397" y="5290903"/>
            <a:ext cx="1163748" cy="491855"/>
          </a:xfrm>
          <a:prstGeom prst="roundRect">
            <a:avLst/>
          </a:prstGeom>
          <a:noFill/>
          <a:ln w="38100" cap="flat" cmpd="sng" algn="ctr">
            <a:noFill/>
            <a:prstDash val="solid"/>
            <a:round/>
            <a:headEnd type="none" w="med" len="med"/>
            <a:tailEnd type="triangle" w="med" len="med"/>
          </a:ln>
          <a:effectLst/>
        </p:spPr>
        <p:txBody>
          <a:bodyPr/>
          <a:lstStyle/>
          <a:p>
            <a:r>
              <a:rPr lang="en-US" sz="1800" i="0" dirty="0" smtClean="0"/>
              <a:t>6M</a:t>
            </a:r>
            <a:r>
              <a:rPr lang="en-US" altLang="zh-CN" sz="1800" i="0" dirty="0" smtClean="0"/>
              <a:t>bps</a:t>
            </a:r>
            <a:endParaRPr lang="en-US" sz="1800" i="0" dirty="0"/>
          </a:p>
        </p:txBody>
      </p:sp>
      <p:sp>
        <p:nvSpPr>
          <p:cNvPr id="35" name="Rounded Rectangle 34"/>
          <p:cNvSpPr/>
          <p:nvPr/>
        </p:nvSpPr>
        <p:spPr bwMode="auto">
          <a:xfrm rot="1034851">
            <a:off x="5809291" y="5629341"/>
            <a:ext cx="1086729" cy="491855"/>
          </a:xfrm>
          <a:prstGeom prst="roundRect">
            <a:avLst/>
          </a:prstGeom>
          <a:noFill/>
          <a:ln w="38100" cap="flat" cmpd="sng" algn="ctr">
            <a:noFill/>
            <a:prstDash val="solid"/>
            <a:round/>
            <a:headEnd type="none" w="med" len="med"/>
            <a:tailEnd type="triangle" w="med" len="med"/>
          </a:ln>
          <a:effectLst/>
        </p:spPr>
        <p:txBody>
          <a:bodyPr/>
          <a:lstStyle/>
          <a:p>
            <a:r>
              <a:rPr lang="en-US" sz="1900" b="0" i="0" dirty="0" err="1" smtClean="0">
                <a:latin typeface="Wingdings"/>
                <a:ea typeface="Wingdings"/>
                <a:cs typeface="Wingdings"/>
              </a:rPr>
              <a:t></a:t>
            </a:r>
            <a:r>
              <a:rPr lang="en-US" sz="1900" b="0" i="0" dirty="0" smtClean="0">
                <a:latin typeface="Wingdings"/>
                <a:ea typeface="Wingdings"/>
                <a:cs typeface="Wingdings"/>
              </a:rPr>
              <a:t> </a:t>
            </a:r>
            <a:r>
              <a:rPr lang="en-US" sz="1900" b="0" i="0" dirty="0" err="1" smtClean="0">
                <a:latin typeface="Wingdings"/>
                <a:ea typeface="Wingdings"/>
                <a:cs typeface="Wingdings"/>
              </a:rPr>
              <a:t></a:t>
            </a:r>
            <a:r>
              <a:rPr lang="en-US" sz="1900" b="0" i="0" dirty="0" smtClean="0">
                <a:latin typeface="Wingdings"/>
                <a:ea typeface="Wingdings"/>
                <a:cs typeface="Wingdings"/>
              </a:rPr>
              <a:t> </a:t>
            </a:r>
            <a:r>
              <a:rPr lang="en-US" sz="1900" b="0" i="0" dirty="0" err="1" smtClean="0">
                <a:latin typeface="Wingdings"/>
                <a:ea typeface="Wingdings"/>
                <a:cs typeface="Wingdings"/>
              </a:rPr>
              <a:t></a:t>
            </a:r>
            <a:endParaRPr lang="en-US" sz="1900" b="0" i="0" dirty="0"/>
          </a:p>
        </p:txBody>
      </p:sp>
      <p:cxnSp>
        <p:nvCxnSpPr>
          <p:cNvPr id="42" name="Straight Connector 41"/>
          <p:cNvCxnSpPr/>
          <p:nvPr/>
        </p:nvCxnSpPr>
        <p:spPr bwMode="auto">
          <a:xfrm rot="16200000" flipH="1">
            <a:off x="6619989" y="4952134"/>
            <a:ext cx="2286000" cy="16078"/>
          </a:xfrm>
          <a:prstGeom prst="line">
            <a:avLst/>
          </a:prstGeom>
          <a:noFill/>
          <a:ln w="38100">
            <a:solidFill>
              <a:schemeClr val="tx1"/>
            </a:solidFill>
            <a:round/>
            <a:headEnd type="none" w="lg" len="med"/>
            <a:tailEnd type="triangle" w="lg"/>
          </a:ln>
        </p:spPr>
      </p:cxnSp>
      <p:cxnSp>
        <p:nvCxnSpPr>
          <p:cNvPr id="43" name="Straight Connector 42"/>
          <p:cNvCxnSpPr/>
          <p:nvPr/>
        </p:nvCxnSpPr>
        <p:spPr bwMode="auto">
          <a:xfrm rot="16200000" flipH="1">
            <a:off x="7861010" y="4985124"/>
            <a:ext cx="2286000" cy="16078"/>
          </a:xfrm>
          <a:prstGeom prst="line">
            <a:avLst/>
          </a:prstGeom>
          <a:noFill/>
          <a:ln w="38100">
            <a:solidFill>
              <a:schemeClr val="tx1"/>
            </a:solidFill>
            <a:round/>
            <a:headEnd type="none" w="lg" len="med"/>
            <a:tailEnd type="triangle" w="lg"/>
          </a:ln>
        </p:spPr>
      </p:cxnSp>
      <p:sp>
        <p:nvSpPr>
          <p:cNvPr id="44" name="Rounded Rectangle 43"/>
          <p:cNvSpPr/>
          <p:nvPr/>
        </p:nvSpPr>
        <p:spPr bwMode="auto">
          <a:xfrm rot="930831">
            <a:off x="7841424" y="3765351"/>
            <a:ext cx="1086729" cy="491855"/>
          </a:xfrm>
          <a:prstGeom prst="roundRect">
            <a:avLst/>
          </a:prstGeom>
          <a:noFill/>
          <a:ln w="38100" cap="flat" cmpd="sng" algn="ctr">
            <a:noFill/>
            <a:prstDash val="solid"/>
            <a:round/>
            <a:headEnd type="none" w="med" len="med"/>
            <a:tailEnd type="triangle" w="med" len="med"/>
          </a:ln>
          <a:effectLst/>
        </p:spPr>
        <p:txBody>
          <a:bodyPr/>
          <a:lstStyle/>
          <a:p>
            <a:r>
              <a:rPr lang="en-US" sz="1900" b="0" i="0" dirty="0" err="1" smtClean="0">
                <a:latin typeface="Wingdings"/>
                <a:ea typeface="Wingdings"/>
                <a:cs typeface="Wingdings"/>
              </a:rPr>
              <a:t></a:t>
            </a:r>
            <a:r>
              <a:rPr lang="en-US" sz="1900" b="0" i="0" dirty="0" smtClean="0">
                <a:latin typeface="Wingdings"/>
                <a:ea typeface="Wingdings"/>
                <a:cs typeface="Wingdings"/>
              </a:rPr>
              <a:t> </a:t>
            </a:r>
            <a:r>
              <a:rPr lang="en-US" sz="1900" b="0" i="0" dirty="0" err="1" smtClean="0">
                <a:latin typeface="Wingdings"/>
                <a:ea typeface="Wingdings"/>
                <a:cs typeface="Wingdings"/>
              </a:rPr>
              <a:t></a:t>
            </a:r>
            <a:r>
              <a:rPr lang="en-US" sz="1900" b="0" i="0" dirty="0" smtClean="0">
                <a:latin typeface="Wingdings"/>
                <a:ea typeface="Wingdings"/>
                <a:cs typeface="Wingdings"/>
              </a:rPr>
              <a:t> </a:t>
            </a:r>
            <a:r>
              <a:rPr lang="en-US" sz="1900" b="0" i="0" dirty="0" err="1" smtClean="0">
                <a:latin typeface="Wingdings"/>
                <a:ea typeface="Wingdings"/>
                <a:cs typeface="Wingdings"/>
              </a:rPr>
              <a:t></a:t>
            </a:r>
            <a:endParaRPr lang="en-US" sz="1900" b="0" i="0" dirty="0"/>
          </a:p>
        </p:txBody>
      </p:sp>
      <p:sp>
        <p:nvSpPr>
          <p:cNvPr id="45" name="Parallelogram 44"/>
          <p:cNvSpPr/>
          <p:nvPr/>
        </p:nvSpPr>
        <p:spPr bwMode="auto">
          <a:xfrm rot="5400000">
            <a:off x="7980323" y="3657600"/>
            <a:ext cx="785752" cy="1240195"/>
          </a:xfrm>
          <a:prstGeom prst="parallelogram">
            <a:avLst>
              <a:gd name="adj" fmla="val 50337"/>
            </a:avLst>
          </a:prstGeom>
          <a:solidFill>
            <a:schemeClr val="accent6">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46" name="Rounded Rectangle 45"/>
          <p:cNvSpPr/>
          <p:nvPr/>
        </p:nvSpPr>
        <p:spPr bwMode="auto">
          <a:xfrm rot="949556">
            <a:off x="7707183" y="4123700"/>
            <a:ext cx="1163748" cy="491855"/>
          </a:xfrm>
          <a:prstGeom prst="roundRect">
            <a:avLst/>
          </a:prstGeom>
          <a:noFill/>
          <a:ln w="38100" cap="flat" cmpd="sng" algn="ctr">
            <a:noFill/>
            <a:prstDash val="solid"/>
            <a:round/>
            <a:headEnd type="none" w="med" len="med"/>
            <a:tailEnd type="triangle" w="med" len="med"/>
          </a:ln>
          <a:effectLst/>
        </p:spPr>
        <p:txBody>
          <a:bodyPr/>
          <a:lstStyle/>
          <a:p>
            <a:r>
              <a:rPr lang="en-US" sz="1800" i="0" dirty="0" smtClean="0"/>
              <a:t>6M</a:t>
            </a:r>
            <a:r>
              <a:rPr lang="en-US" altLang="zh-CN" sz="1800" i="0" dirty="0" smtClean="0"/>
              <a:t>bps</a:t>
            </a:r>
            <a:endParaRPr lang="en-US" sz="1800" i="0" dirty="0"/>
          </a:p>
        </p:txBody>
      </p:sp>
      <p:sp>
        <p:nvSpPr>
          <p:cNvPr id="47" name="Parallelogram 46"/>
          <p:cNvSpPr/>
          <p:nvPr/>
        </p:nvSpPr>
        <p:spPr bwMode="auto">
          <a:xfrm rot="5400000">
            <a:off x="7982712" y="4050792"/>
            <a:ext cx="785752" cy="1240195"/>
          </a:xfrm>
          <a:prstGeom prst="parallelogram">
            <a:avLst>
              <a:gd name="adj" fmla="val 50337"/>
            </a:avLst>
          </a:prstGeom>
          <a:solidFill>
            <a:schemeClr val="accent6">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48" name="Rounded Rectangle 47"/>
          <p:cNvSpPr/>
          <p:nvPr/>
        </p:nvSpPr>
        <p:spPr bwMode="auto">
          <a:xfrm rot="949556">
            <a:off x="7687830" y="4474040"/>
            <a:ext cx="1163748" cy="491855"/>
          </a:xfrm>
          <a:prstGeom prst="roundRect">
            <a:avLst/>
          </a:prstGeom>
          <a:noFill/>
          <a:ln w="38100" cap="flat" cmpd="sng" algn="ctr">
            <a:noFill/>
            <a:prstDash val="solid"/>
            <a:round/>
            <a:headEnd type="none" w="med" len="med"/>
            <a:tailEnd type="triangle" w="med" len="med"/>
          </a:ln>
          <a:effectLst/>
        </p:spPr>
        <p:txBody>
          <a:bodyPr/>
          <a:lstStyle/>
          <a:p>
            <a:r>
              <a:rPr lang="en-US" sz="1800" i="0" dirty="0" smtClean="0"/>
              <a:t>6M</a:t>
            </a:r>
            <a:r>
              <a:rPr lang="en-US" altLang="zh-CN" sz="1800" i="0" dirty="0" smtClean="0"/>
              <a:t>bps</a:t>
            </a:r>
            <a:endParaRPr lang="en-US" sz="1800" i="0" dirty="0"/>
          </a:p>
        </p:txBody>
      </p:sp>
      <p:sp>
        <p:nvSpPr>
          <p:cNvPr id="55" name="Parallelogram 54"/>
          <p:cNvSpPr/>
          <p:nvPr/>
        </p:nvSpPr>
        <p:spPr bwMode="auto">
          <a:xfrm rot="5400000">
            <a:off x="8051888" y="4378723"/>
            <a:ext cx="658468" cy="1240195"/>
          </a:xfrm>
          <a:prstGeom prst="parallelogram">
            <a:avLst>
              <a:gd name="adj" fmla="val 60709"/>
            </a:avLst>
          </a:prstGeom>
          <a:solidFill>
            <a:schemeClr val="accent6">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56" name="Rounded Rectangle 55"/>
          <p:cNvSpPr/>
          <p:nvPr/>
        </p:nvSpPr>
        <p:spPr bwMode="auto">
          <a:xfrm rot="982514">
            <a:off x="7637178" y="4811170"/>
            <a:ext cx="1366692" cy="491855"/>
          </a:xfrm>
          <a:prstGeom prst="roundRect">
            <a:avLst/>
          </a:prstGeom>
          <a:noFill/>
          <a:ln w="38100" cap="flat" cmpd="sng" algn="ctr">
            <a:noFill/>
            <a:prstDash val="solid"/>
            <a:round/>
            <a:headEnd type="none" w="med" len="med"/>
            <a:tailEnd type="triangle" w="med" len="med"/>
          </a:ln>
          <a:effectLst/>
        </p:spPr>
        <p:txBody>
          <a:bodyPr/>
          <a:lstStyle/>
          <a:p>
            <a:r>
              <a:rPr lang="en-US" sz="1800" i="0" dirty="0" smtClean="0"/>
              <a:t>12M</a:t>
            </a:r>
            <a:r>
              <a:rPr lang="en-US" altLang="zh-CN" sz="1800" i="0" dirty="0" smtClean="0"/>
              <a:t>bps</a:t>
            </a:r>
            <a:endParaRPr lang="en-US" sz="1800" i="0" dirty="0"/>
          </a:p>
        </p:txBody>
      </p:sp>
      <p:sp>
        <p:nvSpPr>
          <p:cNvPr id="57" name="Parallelogram 56"/>
          <p:cNvSpPr/>
          <p:nvPr/>
        </p:nvSpPr>
        <p:spPr bwMode="auto">
          <a:xfrm rot="5400000">
            <a:off x="8062716" y="4646593"/>
            <a:ext cx="658468" cy="1240195"/>
          </a:xfrm>
          <a:prstGeom prst="parallelogram">
            <a:avLst>
              <a:gd name="adj" fmla="val 60709"/>
            </a:avLst>
          </a:prstGeom>
          <a:solidFill>
            <a:schemeClr val="accent6">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58" name="Rounded Rectangle 57"/>
          <p:cNvSpPr/>
          <p:nvPr/>
        </p:nvSpPr>
        <p:spPr bwMode="auto">
          <a:xfrm rot="982514">
            <a:off x="7653224" y="5079038"/>
            <a:ext cx="1366692" cy="491855"/>
          </a:xfrm>
          <a:prstGeom prst="roundRect">
            <a:avLst/>
          </a:prstGeom>
          <a:noFill/>
          <a:ln w="38100" cap="flat" cmpd="sng" algn="ctr">
            <a:noFill/>
            <a:prstDash val="solid"/>
            <a:round/>
            <a:headEnd type="none" w="med" len="med"/>
            <a:tailEnd type="triangle" w="med" len="med"/>
          </a:ln>
          <a:effectLst/>
        </p:spPr>
        <p:txBody>
          <a:bodyPr/>
          <a:lstStyle/>
          <a:p>
            <a:r>
              <a:rPr lang="en-US" sz="1800" i="0" dirty="0" smtClean="0"/>
              <a:t>12M</a:t>
            </a:r>
            <a:r>
              <a:rPr lang="en-US" altLang="zh-CN" sz="1800" i="0" dirty="0" smtClean="0"/>
              <a:t>bps</a:t>
            </a:r>
            <a:endParaRPr lang="en-US" sz="1800" i="0" dirty="0"/>
          </a:p>
        </p:txBody>
      </p:sp>
      <p:sp>
        <p:nvSpPr>
          <p:cNvPr id="59" name="Rounded Rectangle 58"/>
          <p:cNvSpPr/>
          <p:nvPr/>
        </p:nvSpPr>
        <p:spPr bwMode="auto">
          <a:xfrm rot="1034851">
            <a:off x="7761377" y="5616787"/>
            <a:ext cx="1086729" cy="491855"/>
          </a:xfrm>
          <a:prstGeom prst="roundRect">
            <a:avLst/>
          </a:prstGeom>
          <a:noFill/>
          <a:ln w="38100" cap="flat" cmpd="sng" algn="ctr">
            <a:noFill/>
            <a:prstDash val="solid"/>
            <a:round/>
            <a:headEnd type="none" w="med" len="med"/>
            <a:tailEnd type="triangle" w="med" len="med"/>
          </a:ln>
          <a:effectLst/>
        </p:spPr>
        <p:txBody>
          <a:bodyPr/>
          <a:lstStyle/>
          <a:p>
            <a:r>
              <a:rPr lang="en-US" sz="1900" b="0" i="0" dirty="0" err="1" smtClean="0">
                <a:latin typeface="Wingdings"/>
                <a:ea typeface="Wingdings"/>
                <a:cs typeface="Wingdings"/>
              </a:rPr>
              <a:t></a:t>
            </a:r>
            <a:r>
              <a:rPr lang="en-US" sz="1900" b="0" i="0" dirty="0" smtClean="0">
                <a:latin typeface="Wingdings"/>
                <a:ea typeface="Wingdings"/>
                <a:cs typeface="Wingdings"/>
              </a:rPr>
              <a:t> </a:t>
            </a:r>
            <a:r>
              <a:rPr lang="en-US" sz="1900" b="0" i="0" dirty="0" err="1" smtClean="0">
                <a:latin typeface="Wingdings"/>
                <a:ea typeface="Wingdings"/>
                <a:cs typeface="Wingdings"/>
              </a:rPr>
              <a:t></a:t>
            </a:r>
            <a:r>
              <a:rPr lang="en-US" sz="1900" b="0" i="0" dirty="0" smtClean="0">
                <a:latin typeface="Wingdings"/>
                <a:ea typeface="Wingdings"/>
                <a:cs typeface="Wingdings"/>
              </a:rPr>
              <a:t> </a:t>
            </a:r>
            <a:r>
              <a:rPr lang="en-US" sz="1900" b="0" i="0" dirty="0" err="1" smtClean="0">
                <a:latin typeface="Wingdings"/>
                <a:ea typeface="Wingdings"/>
                <a:cs typeface="Wingdings"/>
              </a:rPr>
              <a:t></a:t>
            </a:r>
            <a:endParaRPr lang="en-US" sz="1900" b="0" i="0" dirty="0"/>
          </a:p>
        </p:txBody>
      </p:sp>
      <p:sp>
        <p:nvSpPr>
          <p:cNvPr id="61" name="Parallelogram 60"/>
          <p:cNvSpPr/>
          <p:nvPr/>
        </p:nvSpPr>
        <p:spPr bwMode="auto">
          <a:xfrm rot="5400000">
            <a:off x="8050176" y="4914458"/>
            <a:ext cx="658468" cy="1240195"/>
          </a:xfrm>
          <a:prstGeom prst="parallelogram">
            <a:avLst>
              <a:gd name="adj" fmla="val 60709"/>
            </a:avLst>
          </a:prstGeom>
          <a:solidFill>
            <a:schemeClr val="accent6">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62" name="Rounded Rectangle 61"/>
          <p:cNvSpPr/>
          <p:nvPr/>
        </p:nvSpPr>
        <p:spPr bwMode="auto">
          <a:xfrm rot="982514">
            <a:off x="7673672" y="5363398"/>
            <a:ext cx="1366692" cy="491855"/>
          </a:xfrm>
          <a:prstGeom prst="roundRect">
            <a:avLst/>
          </a:prstGeom>
          <a:noFill/>
          <a:ln w="38100" cap="flat" cmpd="sng" algn="ctr">
            <a:noFill/>
            <a:prstDash val="solid"/>
            <a:round/>
            <a:headEnd type="none" w="med" len="med"/>
            <a:tailEnd type="triangle" w="med" len="med"/>
          </a:ln>
          <a:effectLst/>
        </p:spPr>
        <p:txBody>
          <a:bodyPr/>
          <a:lstStyle/>
          <a:p>
            <a:r>
              <a:rPr lang="en-US" sz="1800" i="0" dirty="0" smtClean="0"/>
              <a:t>12M</a:t>
            </a:r>
            <a:r>
              <a:rPr lang="en-US" altLang="zh-CN" sz="1800" i="0" dirty="0" smtClean="0"/>
              <a:t>bps</a:t>
            </a:r>
            <a:endParaRPr lang="en-US" sz="1800" i="0" dirty="0"/>
          </a:p>
        </p:txBody>
      </p:sp>
      <p:sp>
        <p:nvSpPr>
          <p:cNvPr id="63" name="TextBox 9"/>
          <p:cNvSpPr txBox="1">
            <a:spLocks noChangeArrowheads="1"/>
          </p:cNvSpPr>
          <p:nvPr/>
        </p:nvSpPr>
        <p:spPr bwMode="auto">
          <a:xfrm>
            <a:off x="5117522" y="6136228"/>
            <a:ext cx="2238924" cy="348813"/>
          </a:xfrm>
          <a:prstGeom prst="rect">
            <a:avLst/>
          </a:prstGeom>
          <a:noFill/>
          <a:ln w="9525">
            <a:noFill/>
            <a:miter lim="800000"/>
            <a:headEnd/>
            <a:tailEnd/>
          </a:ln>
        </p:spPr>
        <p:txBody>
          <a:bodyPr wrap="square">
            <a:prstTxWarp prst="textNoShape">
              <a:avLst/>
            </a:prstTxWarp>
            <a:spAutoFit/>
          </a:bodyPr>
          <a:lstStyle/>
          <a:p>
            <a:r>
              <a:rPr lang="en-US" sz="1900" i="0" dirty="0" err="1" smtClean="0"/>
              <a:t>C</a:t>
            </a:r>
            <a:r>
              <a:rPr lang="en-US" altLang="zh-CN" sz="1900" i="0" dirty="0" err="1" smtClean="0"/>
              <a:t>harm+Block</a:t>
            </a:r>
            <a:endParaRPr lang="en-US" sz="1900" i="0" dirty="0"/>
          </a:p>
        </p:txBody>
      </p:sp>
      <p:sp>
        <p:nvSpPr>
          <p:cNvPr id="64" name="TextBox 9"/>
          <p:cNvSpPr txBox="1">
            <a:spLocks noChangeArrowheads="1"/>
          </p:cNvSpPr>
          <p:nvPr/>
        </p:nvSpPr>
        <p:spPr bwMode="auto">
          <a:xfrm>
            <a:off x="7117275" y="6123671"/>
            <a:ext cx="2238924" cy="348813"/>
          </a:xfrm>
          <a:prstGeom prst="rect">
            <a:avLst/>
          </a:prstGeom>
          <a:noFill/>
          <a:ln w="9525">
            <a:noFill/>
            <a:miter lim="800000"/>
            <a:headEnd/>
            <a:tailEnd/>
          </a:ln>
        </p:spPr>
        <p:txBody>
          <a:bodyPr wrap="square">
            <a:prstTxWarp prst="textNoShape">
              <a:avLst/>
            </a:prstTxWarp>
            <a:spAutoFit/>
          </a:bodyPr>
          <a:lstStyle/>
          <a:p>
            <a:r>
              <a:rPr lang="en-US" altLang="zh-CN" sz="1900" i="0" dirty="0" err="1" smtClean="0"/>
              <a:t>Oracle+Block</a:t>
            </a:r>
            <a:endParaRPr lang="en-US" sz="1900" i="0" dirty="0"/>
          </a:p>
        </p:txBody>
      </p:sp>
      <p:cxnSp>
        <p:nvCxnSpPr>
          <p:cNvPr id="49" name="Straight Connector 37"/>
          <p:cNvCxnSpPr>
            <a:cxnSpLocks noChangeShapeType="1"/>
          </p:cNvCxnSpPr>
          <p:nvPr/>
        </p:nvCxnSpPr>
        <p:spPr bwMode="auto">
          <a:xfrm>
            <a:off x="2624404" y="4645679"/>
            <a:ext cx="365125" cy="0"/>
          </a:xfrm>
          <a:prstGeom prst="line">
            <a:avLst/>
          </a:prstGeom>
          <a:noFill/>
          <a:ln w="38100">
            <a:solidFill>
              <a:schemeClr val="tx1"/>
            </a:solidFill>
            <a:round/>
            <a:headEnd/>
            <a:tailEnd/>
          </a:ln>
        </p:spPr>
      </p:cxnSp>
      <p:cxnSp>
        <p:nvCxnSpPr>
          <p:cNvPr id="50" name="Straight Connector 37"/>
          <p:cNvCxnSpPr>
            <a:cxnSpLocks noChangeShapeType="1"/>
          </p:cNvCxnSpPr>
          <p:nvPr/>
        </p:nvCxnSpPr>
        <p:spPr bwMode="auto">
          <a:xfrm>
            <a:off x="2684168" y="5138732"/>
            <a:ext cx="365125" cy="0"/>
          </a:xfrm>
          <a:prstGeom prst="line">
            <a:avLst/>
          </a:prstGeom>
          <a:noFill/>
          <a:ln w="38100">
            <a:solidFill>
              <a:schemeClr val="tx1"/>
            </a:solidFill>
            <a:round/>
            <a:headEnd/>
            <a:tailEnd/>
          </a:ln>
        </p:spPr>
      </p:cxnSp>
      <p:cxnSp>
        <p:nvCxnSpPr>
          <p:cNvPr id="60" name="Straight Connector 11"/>
          <p:cNvCxnSpPr>
            <a:cxnSpLocks noChangeShapeType="1"/>
          </p:cNvCxnSpPr>
          <p:nvPr/>
        </p:nvCxnSpPr>
        <p:spPr bwMode="auto">
          <a:xfrm rot="16200000" flipH="1">
            <a:off x="2579677" y="4882374"/>
            <a:ext cx="548640" cy="3175"/>
          </a:xfrm>
          <a:prstGeom prst="line">
            <a:avLst/>
          </a:prstGeom>
          <a:noFill/>
          <a:ln w="38100">
            <a:solidFill>
              <a:schemeClr val="tx1"/>
            </a:solidFill>
            <a:round/>
            <a:headEnd type="triangle" w="lg" len="med"/>
            <a:tailEnd type="triangle" w="lg" len="med"/>
          </a:ln>
        </p:spPr>
      </p:cxnSp>
      <p:sp>
        <p:nvSpPr>
          <p:cNvPr id="65" name="TextBox 9"/>
          <p:cNvSpPr txBox="1">
            <a:spLocks noChangeArrowheads="1"/>
          </p:cNvSpPr>
          <p:nvPr/>
        </p:nvSpPr>
        <p:spPr bwMode="auto">
          <a:xfrm>
            <a:off x="2010676" y="4745357"/>
            <a:ext cx="908050" cy="374650"/>
          </a:xfrm>
          <a:prstGeom prst="rect">
            <a:avLst/>
          </a:prstGeom>
          <a:noFill/>
          <a:ln w="9525">
            <a:noFill/>
            <a:miter lim="800000"/>
            <a:headEnd/>
            <a:tailEnd/>
          </a:ln>
        </p:spPr>
        <p:txBody>
          <a:bodyPr>
            <a:prstTxWarp prst="textNoShape">
              <a:avLst/>
            </a:prstTxWarp>
            <a:spAutoFit/>
          </a:bodyPr>
          <a:lstStyle/>
          <a:p>
            <a:r>
              <a:rPr lang="en-US" sz="2200" i="0" dirty="0" smtClean="0"/>
              <a:t>1.7x</a:t>
            </a:r>
            <a:endParaRPr lang="en-US" sz="2200" i="0" dirty="0"/>
          </a:p>
        </p:txBody>
      </p:sp>
    </p:spTree>
    <p:custDataLst>
      <p:tags r:id="rId1"/>
    </p:custDataLst>
  </p:cSld>
  <p:clrMapOvr>
    <a:masterClrMapping/>
  </p:clrMapOvr>
  <p:transition advTm="11568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9"/>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50"/>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60"/>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65"/>
                                        </p:tgtEl>
                                        <p:attrNameLst>
                                          <p:attrName>style.visibility</p:attrName>
                                        </p:attrNameLst>
                                      </p:cBhvr>
                                      <p:to>
                                        <p:strVal val="hidden"/>
                                      </p:to>
                                    </p:set>
                                  </p:childTnLst>
                                </p:cTn>
                              </p:par>
                              <p:par>
                                <p:cTn id="13" presetID="1" presetClass="entr" presetSubtype="0" fill="hold" grpId="1" nodeType="withEffect">
                                  <p:stCondLst>
                                    <p:cond delay="0"/>
                                  </p:stCondLst>
                                  <p:childTnLst>
                                    <p:set>
                                      <p:cBhvr>
                                        <p:cTn id="14" dur="1" fill="hold">
                                          <p:stCondLst>
                                            <p:cond delay="0"/>
                                          </p:stCondLst>
                                        </p:cTn>
                                        <p:tgtEl>
                                          <p:spTgt spid="5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52"/>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51"/>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53"/>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54"/>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childTnLst>
                                </p:cTn>
                              </p:par>
                              <p:par>
                                <p:cTn id="33" presetID="22" presetClass="entr" presetSubtype="4" fill="hold"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down)">
                                      <p:cBhvr>
                                        <p:cTn id="35" dur="500"/>
                                        <p:tgtEl>
                                          <p:spTgt spid="37"/>
                                        </p:tgtEl>
                                      </p:cBhvr>
                                    </p:animEffect>
                                  </p:childTnLst>
                                </p:cTn>
                              </p:par>
                              <p:par>
                                <p:cTn id="36" presetID="22" presetClass="entr" presetSubtype="1" fill="hold" nodeType="with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wipe(up)">
                                      <p:cBhvr>
                                        <p:cTn id="38" dur="500"/>
                                        <p:tgtEl>
                                          <p:spTgt spid="39"/>
                                        </p:tgtEl>
                                      </p:cBhvr>
                                    </p:animEffec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3"/>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59"/>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2"/>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43"/>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6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4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46"/>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47"/>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48"/>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55"/>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56"/>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57"/>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58"/>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61"/>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4" grpId="1"/>
      <p:bldP spid="23" grpId="0" animBg="1"/>
      <p:bldP spid="24" grpId="0"/>
      <p:bldP spid="25" grpId="0" animBg="1"/>
      <p:bldP spid="27" grpId="0" animBg="1"/>
      <p:bldP spid="28" grpId="0" animBg="1"/>
      <p:bldP spid="29" grpId="0"/>
      <p:bldP spid="30" grpId="0"/>
      <p:bldP spid="31" grpId="0"/>
      <p:bldP spid="33" grpId="0"/>
      <p:bldP spid="35" grpId="0"/>
      <p:bldP spid="44" grpId="0"/>
      <p:bldP spid="45" grpId="0" animBg="1"/>
      <p:bldP spid="46" grpId="0"/>
      <p:bldP spid="47" grpId="0" animBg="1"/>
      <p:bldP spid="48" grpId="0"/>
      <p:bldP spid="55" grpId="0" animBg="1"/>
      <p:bldP spid="56" grpId="0"/>
      <p:bldP spid="57" grpId="0" animBg="1"/>
      <p:bldP spid="58" grpId="0"/>
      <p:bldP spid="59" grpId="0"/>
      <p:bldP spid="61" grpId="0" animBg="1"/>
      <p:bldP spid="62" grpId="0"/>
      <p:bldP spid="63" grpId="0"/>
      <p:bldP spid="64" grpId="0"/>
      <p:bldP spid="65" grpId="0"/>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Slide Number Placeholder 3"/>
          <p:cNvSpPr>
            <a:spLocks noGrp="1"/>
          </p:cNvSpPr>
          <p:nvPr>
            <p:ph type="sldNum" sz="quarter" idx="10"/>
          </p:nvPr>
        </p:nvSpPr>
        <p:spPr>
          <a:noFill/>
        </p:spPr>
        <p:txBody>
          <a:bodyPr/>
          <a:lstStyle/>
          <a:p>
            <a:pPr defTabSz="1000125"/>
            <a:fld id="{1FA30D5B-E918-6E4E-96B1-52ADDD9A6C73}" type="slidenum">
              <a:rPr lang="en-US" smtClean="0"/>
              <a:pPr defTabSz="1000125"/>
              <a:t>8</a:t>
            </a:fld>
            <a:endParaRPr lang="en-US" smtClean="0"/>
          </a:p>
        </p:txBody>
      </p:sp>
      <p:sp>
        <p:nvSpPr>
          <p:cNvPr id="30723" name="Rectangle 2"/>
          <p:cNvSpPr>
            <a:spLocks noGrp="1" noChangeArrowheads="1"/>
          </p:cNvSpPr>
          <p:nvPr>
            <p:ph type="title"/>
          </p:nvPr>
        </p:nvSpPr>
        <p:spPr>
          <a:xfrm>
            <a:off x="382588" y="152400"/>
            <a:ext cx="8612187" cy="990600"/>
          </a:xfrm>
        </p:spPr>
        <p:txBody>
          <a:bodyPr/>
          <a:lstStyle/>
          <a:p>
            <a:pPr eaLnBrk="1" hangingPunct="1"/>
            <a:r>
              <a:rPr lang="en-US" smtClean="0"/>
              <a:t>Outline</a:t>
            </a:r>
          </a:p>
        </p:txBody>
      </p:sp>
      <p:sp>
        <p:nvSpPr>
          <p:cNvPr id="24580" name="Rectangle 3"/>
          <p:cNvSpPr>
            <a:spLocks noGrp="1" noChangeArrowheads="1"/>
          </p:cNvSpPr>
          <p:nvPr>
            <p:ph type="body" idx="1"/>
          </p:nvPr>
        </p:nvSpPr>
        <p:spPr/>
        <p:txBody>
          <a:bodyPr/>
          <a:lstStyle/>
          <a:p>
            <a:pPr eaLnBrk="1" hangingPunct="1"/>
            <a:r>
              <a:rPr lang="en-US" altLang="zh-CN" dirty="0" smtClean="0">
                <a:solidFill>
                  <a:schemeClr val="accent3">
                    <a:lumMod val="65000"/>
                  </a:schemeClr>
                </a:solidFill>
              </a:rPr>
              <a:t>Why anticipatory </a:t>
            </a:r>
            <a:r>
              <a:rPr lang="en-US" altLang="zh-CN" dirty="0" err="1" smtClean="0">
                <a:solidFill>
                  <a:schemeClr val="accent3">
                    <a:lumMod val="65000"/>
                  </a:schemeClr>
                </a:solidFill>
              </a:rPr>
              <a:t>bitrate</a:t>
            </a:r>
            <a:r>
              <a:rPr lang="en-US" altLang="zh-CN" dirty="0" smtClean="0">
                <a:solidFill>
                  <a:schemeClr val="accent3">
                    <a:lumMod val="65000"/>
                  </a:schemeClr>
                </a:solidFill>
              </a:rPr>
              <a:t> control </a:t>
            </a:r>
          </a:p>
          <a:p>
            <a:pPr eaLnBrk="1" hangingPunct="1"/>
            <a:r>
              <a:rPr lang="en-US" altLang="zh-CN" dirty="0" err="1" smtClean="0"/>
              <a:t>BlockRate</a:t>
            </a:r>
            <a:r>
              <a:rPr lang="en-US" altLang="zh-CN" dirty="0" smtClean="0"/>
              <a:t> design and implementation </a:t>
            </a:r>
          </a:p>
          <a:p>
            <a:pPr eaLnBrk="1" hangingPunct="1"/>
            <a:r>
              <a:rPr lang="en-US" altLang="zh-CN" dirty="0" smtClean="0">
                <a:solidFill>
                  <a:schemeClr val="accent3">
                    <a:lumMod val="65000"/>
                  </a:schemeClr>
                </a:solidFill>
              </a:rPr>
              <a:t>Evaluation</a:t>
            </a:r>
          </a:p>
          <a:p>
            <a:pPr eaLnBrk="1" hangingPunct="1"/>
            <a:r>
              <a:rPr lang="en-US" altLang="zh-CN" dirty="0" smtClean="0">
                <a:solidFill>
                  <a:schemeClr val="accent3">
                    <a:lumMod val="65000"/>
                  </a:schemeClr>
                </a:solidFill>
              </a:rPr>
              <a:t>Conclusion</a:t>
            </a:r>
          </a:p>
        </p:txBody>
      </p:sp>
    </p:spTree>
  </p:cSld>
  <p:clrMapOvr>
    <a:masterClrMapping/>
  </p:clrMapOvr>
  <p:transition advTm="6516"/>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Slide Number Placeholder 3"/>
          <p:cNvSpPr>
            <a:spLocks noGrp="1"/>
          </p:cNvSpPr>
          <p:nvPr>
            <p:ph type="sldNum" sz="quarter" idx="10"/>
          </p:nvPr>
        </p:nvSpPr>
        <p:spPr>
          <a:noFill/>
        </p:spPr>
        <p:txBody>
          <a:bodyPr/>
          <a:lstStyle/>
          <a:p>
            <a:pPr defTabSz="1000125"/>
            <a:fld id="{694124AA-2C24-EF40-9FCF-F241D520491E}" type="slidenum">
              <a:rPr lang="en-US" smtClean="0"/>
              <a:pPr defTabSz="1000125"/>
              <a:t>9</a:t>
            </a:fld>
            <a:endParaRPr lang="en-US" smtClean="0"/>
          </a:p>
        </p:txBody>
      </p:sp>
      <p:sp>
        <p:nvSpPr>
          <p:cNvPr id="40963" name="Rectangle 2"/>
          <p:cNvSpPr>
            <a:spLocks noGrp="1" noChangeArrowheads="1"/>
          </p:cNvSpPr>
          <p:nvPr>
            <p:ph type="title"/>
          </p:nvPr>
        </p:nvSpPr>
        <p:spPr>
          <a:xfrm>
            <a:off x="382588" y="152400"/>
            <a:ext cx="8612187" cy="990600"/>
          </a:xfrm>
        </p:spPr>
        <p:txBody>
          <a:bodyPr/>
          <a:lstStyle/>
          <a:p>
            <a:pPr eaLnBrk="1" hangingPunct="1"/>
            <a:r>
              <a:rPr lang="en-US" dirty="0" smtClean="0"/>
              <a:t> A</a:t>
            </a:r>
            <a:r>
              <a:rPr lang="en-US" altLang="zh-CN" dirty="0" smtClean="0"/>
              <a:t>nticipatory </a:t>
            </a:r>
            <a:r>
              <a:rPr lang="en-US" altLang="zh-CN" dirty="0" err="1" smtClean="0"/>
              <a:t>bitrate</a:t>
            </a:r>
            <a:r>
              <a:rPr lang="en-US" altLang="zh-CN" dirty="0" smtClean="0"/>
              <a:t> control</a:t>
            </a:r>
            <a:endParaRPr lang="en-US" dirty="0" smtClean="0"/>
          </a:p>
        </p:txBody>
      </p:sp>
      <p:sp>
        <p:nvSpPr>
          <p:cNvPr id="40964" name="Rectangle 3"/>
          <p:cNvSpPr>
            <a:spLocks noGrp="1" noChangeArrowheads="1"/>
          </p:cNvSpPr>
          <p:nvPr>
            <p:ph type="body" idx="1"/>
          </p:nvPr>
        </p:nvSpPr>
        <p:spPr/>
        <p:txBody>
          <a:bodyPr/>
          <a:lstStyle/>
          <a:p>
            <a:pPr eaLnBrk="1" hangingPunct="1"/>
            <a:r>
              <a:rPr lang="en-US" altLang="zh-CN" dirty="0" smtClean="0"/>
              <a:t>Anticipatory = Selecting multiple bitrates predictive of future channel conditions.</a:t>
            </a:r>
          </a:p>
        </p:txBody>
      </p:sp>
      <p:cxnSp>
        <p:nvCxnSpPr>
          <p:cNvPr id="5" name="Straight Connector 4"/>
          <p:cNvCxnSpPr/>
          <p:nvPr/>
        </p:nvCxnSpPr>
        <p:spPr bwMode="auto">
          <a:xfrm rot="16200000" flipH="1">
            <a:off x="-73712" y="3903055"/>
            <a:ext cx="3931920" cy="16078"/>
          </a:xfrm>
          <a:prstGeom prst="line">
            <a:avLst/>
          </a:prstGeom>
          <a:noFill/>
          <a:ln w="38100">
            <a:solidFill>
              <a:schemeClr val="tx1"/>
            </a:solidFill>
            <a:round/>
            <a:headEnd type="none" w="lg" len="med"/>
            <a:tailEnd type="triangle" w="lg"/>
          </a:ln>
        </p:spPr>
      </p:cxnSp>
      <p:cxnSp>
        <p:nvCxnSpPr>
          <p:cNvPr id="6" name="Straight Connector 5"/>
          <p:cNvCxnSpPr/>
          <p:nvPr/>
        </p:nvCxnSpPr>
        <p:spPr bwMode="auto">
          <a:xfrm rot="16200000" flipH="1">
            <a:off x="1943662" y="3918746"/>
            <a:ext cx="3931920" cy="16078"/>
          </a:xfrm>
          <a:prstGeom prst="line">
            <a:avLst/>
          </a:prstGeom>
          <a:noFill/>
          <a:ln w="38100">
            <a:solidFill>
              <a:schemeClr val="tx1"/>
            </a:solidFill>
            <a:round/>
            <a:headEnd type="none" w="lg" len="med"/>
            <a:tailEnd type="triangle" w="lg"/>
          </a:ln>
        </p:spPr>
      </p:cxnSp>
      <p:sp>
        <p:nvSpPr>
          <p:cNvPr id="7" name="Rounded Rectangle 6"/>
          <p:cNvSpPr/>
          <p:nvPr/>
        </p:nvSpPr>
        <p:spPr bwMode="auto">
          <a:xfrm>
            <a:off x="828882" y="5780045"/>
            <a:ext cx="3462062" cy="826974"/>
          </a:xfrm>
          <a:prstGeom prst="roundRect">
            <a:avLst/>
          </a:prstGeom>
          <a:noFill/>
          <a:ln w="38100" cap="flat" cmpd="sng" algn="ctr">
            <a:noFill/>
            <a:prstDash val="solid"/>
            <a:round/>
            <a:headEnd type="none" w="med" len="med"/>
            <a:tailEnd type="triangle" w="med" len="med"/>
          </a:ln>
          <a:effectLst/>
        </p:spPr>
        <p:txBody>
          <a:bodyPr/>
          <a:lstStyle/>
          <a:p>
            <a:pPr algn="l">
              <a:lnSpc>
                <a:spcPct val="100000"/>
              </a:lnSpc>
            </a:pPr>
            <a:r>
              <a:rPr lang="en-US" sz="2200" i="0" dirty="0" err="1" smtClean="0"/>
              <a:t>Bitrate</a:t>
            </a:r>
            <a:r>
              <a:rPr lang="en-US" sz="2200" i="0" dirty="0" smtClean="0"/>
              <a:t> control for packets</a:t>
            </a:r>
            <a:endParaRPr lang="en-US" sz="2200" i="0" dirty="0"/>
          </a:p>
        </p:txBody>
      </p:sp>
      <p:sp>
        <p:nvSpPr>
          <p:cNvPr id="8" name="Parallelogram 7"/>
          <p:cNvSpPr/>
          <p:nvPr/>
        </p:nvSpPr>
        <p:spPr bwMode="auto">
          <a:xfrm rot="5400000">
            <a:off x="2326006" y="1622678"/>
            <a:ext cx="1133440" cy="2013538"/>
          </a:xfrm>
          <a:prstGeom prst="parallelogram">
            <a:avLst>
              <a:gd name="adj" fmla="val 30452"/>
            </a:avLst>
          </a:prstGeom>
          <a:solidFill>
            <a:schemeClr val="accent2">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9" name="Rounded Rectangle 8"/>
          <p:cNvSpPr/>
          <p:nvPr/>
        </p:nvSpPr>
        <p:spPr bwMode="auto">
          <a:xfrm rot="480000">
            <a:off x="2347086" y="2439063"/>
            <a:ext cx="1163748" cy="491855"/>
          </a:xfrm>
          <a:prstGeom prst="roundRect">
            <a:avLst/>
          </a:prstGeom>
          <a:noFill/>
          <a:ln w="38100" cap="flat" cmpd="sng" algn="ctr">
            <a:noFill/>
            <a:prstDash val="solid"/>
            <a:round/>
            <a:headEnd type="none" w="med" len="med"/>
            <a:tailEnd type="triangle" w="med" len="med"/>
          </a:ln>
          <a:effectLst/>
        </p:spPr>
        <p:txBody>
          <a:bodyPr/>
          <a:lstStyle/>
          <a:p>
            <a:r>
              <a:rPr lang="en-US" sz="2000" i="0" dirty="0" smtClean="0"/>
              <a:t>6Mbps</a:t>
            </a:r>
            <a:endParaRPr lang="en-US" sz="2000" i="0" dirty="0"/>
          </a:p>
        </p:txBody>
      </p:sp>
      <p:cxnSp>
        <p:nvCxnSpPr>
          <p:cNvPr id="18" name="Straight Connector 17"/>
          <p:cNvCxnSpPr/>
          <p:nvPr/>
        </p:nvCxnSpPr>
        <p:spPr bwMode="auto">
          <a:xfrm rot="16200000" flipH="1">
            <a:off x="3550907" y="3896380"/>
            <a:ext cx="3840480" cy="16078"/>
          </a:xfrm>
          <a:prstGeom prst="line">
            <a:avLst/>
          </a:prstGeom>
          <a:noFill/>
          <a:ln w="38100">
            <a:solidFill>
              <a:schemeClr val="tx1"/>
            </a:solidFill>
            <a:round/>
            <a:headEnd type="none" w="lg" len="med"/>
            <a:tailEnd type="triangle" w="lg"/>
          </a:ln>
        </p:spPr>
      </p:cxnSp>
      <p:cxnSp>
        <p:nvCxnSpPr>
          <p:cNvPr id="19" name="Straight Connector 18"/>
          <p:cNvCxnSpPr/>
          <p:nvPr/>
        </p:nvCxnSpPr>
        <p:spPr bwMode="auto">
          <a:xfrm rot="16200000" flipH="1">
            <a:off x="5568281" y="3890904"/>
            <a:ext cx="3840480" cy="16078"/>
          </a:xfrm>
          <a:prstGeom prst="line">
            <a:avLst/>
          </a:prstGeom>
          <a:noFill/>
          <a:ln w="38100">
            <a:solidFill>
              <a:schemeClr val="tx1"/>
            </a:solidFill>
            <a:round/>
            <a:headEnd type="none" w="lg" len="med"/>
            <a:tailEnd type="triangle" w="lg"/>
          </a:ln>
        </p:spPr>
      </p:cxnSp>
      <p:sp>
        <p:nvSpPr>
          <p:cNvPr id="26" name="Rounded Rectangle 25"/>
          <p:cNvSpPr/>
          <p:nvPr/>
        </p:nvSpPr>
        <p:spPr bwMode="auto">
          <a:xfrm rot="480000">
            <a:off x="5839003" y="3591192"/>
            <a:ext cx="1163748" cy="491855"/>
          </a:xfrm>
          <a:prstGeom prst="roundRect">
            <a:avLst/>
          </a:prstGeom>
          <a:noFill/>
          <a:ln w="38100" cap="flat" cmpd="sng" algn="ctr">
            <a:noFill/>
            <a:prstDash val="solid"/>
            <a:round/>
            <a:headEnd type="none" w="med" len="med"/>
            <a:tailEnd type="triangle" w="med" len="med"/>
          </a:ln>
          <a:effectLst/>
        </p:spPr>
        <p:txBody>
          <a:bodyPr/>
          <a:lstStyle/>
          <a:p>
            <a:endParaRPr lang="en-US" sz="2000" i="0" dirty="0"/>
          </a:p>
        </p:txBody>
      </p:sp>
      <p:sp>
        <p:nvSpPr>
          <p:cNvPr id="30" name="Rounded Rectangle 29"/>
          <p:cNvSpPr/>
          <p:nvPr/>
        </p:nvSpPr>
        <p:spPr bwMode="auto">
          <a:xfrm rot="480000">
            <a:off x="5957075" y="4584485"/>
            <a:ext cx="1163748" cy="491855"/>
          </a:xfrm>
          <a:prstGeom prst="roundRect">
            <a:avLst/>
          </a:prstGeom>
          <a:noFill/>
          <a:ln w="38100" cap="flat" cmpd="sng" algn="ctr">
            <a:noFill/>
            <a:prstDash val="solid"/>
            <a:round/>
            <a:headEnd type="none" w="med" len="med"/>
            <a:tailEnd type="triangle" w="med" len="med"/>
          </a:ln>
          <a:effectLst/>
        </p:spPr>
        <p:txBody>
          <a:bodyPr/>
          <a:lstStyle/>
          <a:p>
            <a:endParaRPr lang="en-US" sz="2000" i="0" dirty="0"/>
          </a:p>
        </p:txBody>
      </p:sp>
      <p:sp>
        <p:nvSpPr>
          <p:cNvPr id="32" name="Parallelogram 31"/>
          <p:cNvSpPr/>
          <p:nvPr/>
        </p:nvSpPr>
        <p:spPr bwMode="auto">
          <a:xfrm rot="5400000">
            <a:off x="2807822" y="3623219"/>
            <a:ext cx="175991" cy="1975104"/>
          </a:xfrm>
          <a:prstGeom prst="parallelogram">
            <a:avLst>
              <a:gd name="adj" fmla="val 0"/>
            </a:avLst>
          </a:prstGeom>
          <a:solidFill>
            <a:srgbClr val="0080FF"/>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33" name="Parallelogram 32"/>
          <p:cNvSpPr/>
          <p:nvPr/>
        </p:nvSpPr>
        <p:spPr bwMode="auto">
          <a:xfrm rot="5400000">
            <a:off x="6410112" y="4559606"/>
            <a:ext cx="175991" cy="1975104"/>
          </a:xfrm>
          <a:prstGeom prst="parallelogram">
            <a:avLst>
              <a:gd name="adj" fmla="val 0"/>
            </a:avLst>
          </a:prstGeom>
          <a:solidFill>
            <a:srgbClr val="0080FF"/>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29" name="Parallelogram 28"/>
          <p:cNvSpPr/>
          <p:nvPr/>
        </p:nvSpPr>
        <p:spPr bwMode="auto">
          <a:xfrm rot="5400000">
            <a:off x="2805822" y="2300142"/>
            <a:ext cx="175991" cy="1975104"/>
          </a:xfrm>
          <a:prstGeom prst="parallelogram">
            <a:avLst>
              <a:gd name="adj" fmla="val 0"/>
            </a:avLst>
          </a:prstGeom>
          <a:solidFill>
            <a:srgbClr val="0080FF"/>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36" name="Rounded Rectangle 35"/>
          <p:cNvSpPr/>
          <p:nvPr/>
        </p:nvSpPr>
        <p:spPr bwMode="auto">
          <a:xfrm>
            <a:off x="4825968" y="5777881"/>
            <a:ext cx="3462062" cy="826974"/>
          </a:xfrm>
          <a:prstGeom prst="roundRect">
            <a:avLst/>
          </a:prstGeom>
          <a:noFill/>
          <a:ln w="38100" cap="flat" cmpd="sng" algn="ctr">
            <a:noFill/>
            <a:prstDash val="solid"/>
            <a:round/>
            <a:headEnd type="none" w="med" len="med"/>
            <a:tailEnd type="triangle" w="med" len="med"/>
          </a:ln>
          <a:effectLst/>
        </p:spPr>
        <p:txBody>
          <a:bodyPr/>
          <a:lstStyle/>
          <a:p>
            <a:pPr algn="l">
              <a:lnSpc>
                <a:spcPct val="100000"/>
              </a:lnSpc>
            </a:pPr>
            <a:r>
              <a:rPr lang="en-US" sz="2200" i="0" dirty="0" smtClean="0"/>
              <a:t>Anticipatory </a:t>
            </a:r>
            <a:r>
              <a:rPr lang="en-US" sz="2200" i="0" dirty="0" err="1" smtClean="0"/>
              <a:t>bitrate</a:t>
            </a:r>
            <a:r>
              <a:rPr lang="en-US" sz="2200" i="0" dirty="0" smtClean="0"/>
              <a:t> control for </a:t>
            </a:r>
            <a:r>
              <a:rPr lang="en-US" altLang="zh-CN" sz="2200" i="0" dirty="0" smtClean="0"/>
              <a:t>blocks</a:t>
            </a:r>
            <a:endParaRPr lang="en-US" sz="2200" i="0" dirty="0"/>
          </a:p>
        </p:txBody>
      </p:sp>
      <p:sp>
        <p:nvSpPr>
          <p:cNvPr id="41" name="Parallelogram 40"/>
          <p:cNvSpPr/>
          <p:nvPr/>
        </p:nvSpPr>
        <p:spPr bwMode="auto">
          <a:xfrm rot="5400000">
            <a:off x="2342946" y="2947721"/>
            <a:ext cx="1108021" cy="2013538"/>
          </a:xfrm>
          <a:prstGeom prst="parallelogram">
            <a:avLst>
              <a:gd name="adj" fmla="val 30452"/>
            </a:avLst>
          </a:prstGeom>
          <a:solidFill>
            <a:schemeClr val="accent2">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46" name="Rounded Rectangle 45"/>
          <p:cNvSpPr/>
          <p:nvPr/>
        </p:nvSpPr>
        <p:spPr bwMode="auto">
          <a:xfrm rot="480000">
            <a:off x="2330150" y="3776815"/>
            <a:ext cx="1163748" cy="491855"/>
          </a:xfrm>
          <a:prstGeom prst="roundRect">
            <a:avLst/>
          </a:prstGeom>
          <a:noFill/>
          <a:ln w="38100" cap="flat" cmpd="sng" algn="ctr">
            <a:noFill/>
            <a:prstDash val="solid"/>
            <a:round/>
            <a:headEnd type="none" w="med" len="med"/>
            <a:tailEnd type="triangle" w="med" len="med"/>
          </a:ln>
          <a:effectLst/>
        </p:spPr>
        <p:txBody>
          <a:bodyPr/>
          <a:lstStyle/>
          <a:p>
            <a:r>
              <a:rPr lang="en-US" sz="2000" i="0" dirty="0" smtClean="0"/>
              <a:t>6Mbps</a:t>
            </a:r>
            <a:endParaRPr lang="en-US" sz="2000" i="0" dirty="0"/>
          </a:p>
        </p:txBody>
      </p:sp>
      <p:sp>
        <p:nvSpPr>
          <p:cNvPr id="55" name="Parallelogram 54"/>
          <p:cNvSpPr/>
          <p:nvPr/>
        </p:nvSpPr>
        <p:spPr bwMode="auto">
          <a:xfrm rot="5400000">
            <a:off x="2465712" y="4145755"/>
            <a:ext cx="870955" cy="2013538"/>
          </a:xfrm>
          <a:prstGeom prst="parallelogram">
            <a:avLst>
              <a:gd name="adj" fmla="val 42664"/>
            </a:avLst>
          </a:prstGeom>
          <a:solidFill>
            <a:schemeClr val="accent2">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56" name="Rounded Rectangle 55"/>
          <p:cNvSpPr/>
          <p:nvPr/>
        </p:nvSpPr>
        <p:spPr bwMode="auto">
          <a:xfrm rot="555536">
            <a:off x="2270003" y="5000104"/>
            <a:ext cx="1344168" cy="491855"/>
          </a:xfrm>
          <a:prstGeom prst="roundRect">
            <a:avLst/>
          </a:prstGeom>
          <a:noFill/>
          <a:ln w="38100" cap="flat" cmpd="sng" algn="ctr">
            <a:noFill/>
            <a:prstDash val="solid"/>
            <a:round/>
            <a:headEnd type="none" w="med" len="med"/>
            <a:tailEnd type="triangle" w="med" len="med"/>
          </a:ln>
          <a:effectLst/>
        </p:spPr>
        <p:txBody>
          <a:bodyPr/>
          <a:lstStyle/>
          <a:p>
            <a:r>
              <a:rPr lang="en-US" sz="2000" i="0" dirty="0" smtClean="0"/>
              <a:t>12Mbps</a:t>
            </a:r>
            <a:endParaRPr lang="en-US" sz="2000" i="0" dirty="0"/>
          </a:p>
        </p:txBody>
      </p:sp>
      <p:sp>
        <p:nvSpPr>
          <p:cNvPr id="57" name="Oval Callout 56"/>
          <p:cNvSpPr/>
          <p:nvPr/>
        </p:nvSpPr>
        <p:spPr bwMode="auto">
          <a:xfrm>
            <a:off x="170290" y="3859360"/>
            <a:ext cx="1467989" cy="871923"/>
          </a:xfrm>
          <a:prstGeom prst="wedgeEllipseCallout">
            <a:avLst>
              <a:gd name="adj1" fmla="val 133073"/>
              <a:gd name="adj2" fmla="val 34089"/>
            </a:avLst>
          </a:prstGeom>
          <a:noFill/>
          <a:ln w="38100" cap="flat" cmpd="sng" algn="ctr">
            <a:solidFill>
              <a:srgbClr val="FF6600"/>
            </a:solidFill>
            <a:prstDash val="solid"/>
            <a:round/>
            <a:headEnd type="none" w="med" len="med"/>
            <a:tailEnd type="triangle" w="med" len="med"/>
          </a:ln>
          <a:effectLst/>
        </p:spPr>
      </p:sp>
      <p:sp>
        <p:nvSpPr>
          <p:cNvPr id="58" name="TextBox 57"/>
          <p:cNvSpPr txBox="1"/>
          <p:nvPr/>
        </p:nvSpPr>
        <p:spPr>
          <a:xfrm>
            <a:off x="261105" y="3965339"/>
            <a:ext cx="1256612" cy="628377"/>
          </a:xfrm>
          <a:prstGeom prst="rect">
            <a:avLst/>
          </a:prstGeom>
          <a:noFill/>
        </p:spPr>
        <p:txBody>
          <a:bodyPr wrap="none" rtlCol="0">
            <a:spAutoFit/>
          </a:bodyPr>
          <a:lstStyle/>
          <a:p>
            <a:r>
              <a:rPr lang="en-US" sz="1900" i="0" dirty="0" smtClean="0"/>
              <a:t>Good</a:t>
            </a:r>
          </a:p>
          <a:p>
            <a:r>
              <a:rPr lang="en-US" sz="1900" i="0" dirty="0" smtClean="0"/>
              <a:t>channel</a:t>
            </a:r>
          </a:p>
        </p:txBody>
      </p:sp>
      <p:sp>
        <p:nvSpPr>
          <p:cNvPr id="59" name="Parallelogram 58"/>
          <p:cNvSpPr/>
          <p:nvPr/>
        </p:nvSpPr>
        <p:spPr bwMode="auto">
          <a:xfrm rot="5400000">
            <a:off x="5920105" y="1571876"/>
            <a:ext cx="1108041" cy="2013538"/>
          </a:xfrm>
          <a:prstGeom prst="parallelogram">
            <a:avLst>
              <a:gd name="adj" fmla="val 30452"/>
            </a:avLst>
          </a:prstGeom>
          <a:solidFill>
            <a:schemeClr val="accent2">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60" name="Rounded Rectangle 59"/>
          <p:cNvSpPr/>
          <p:nvPr/>
        </p:nvSpPr>
        <p:spPr bwMode="auto">
          <a:xfrm rot="480000">
            <a:off x="5886150" y="2379794"/>
            <a:ext cx="1163748" cy="491855"/>
          </a:xfrm>
          <a:prstGeom prst="roundRect">
            <a:avLst/>
          </a:prstGeom>
          <a:noFill/>
          <a:ln w="38100" cap="flat" cmpd="sng" algn="ctr">
            <a:noFill/>
            <a:prstDash val="solid"/>
            <a:round/>
            <a:headEnd type="none" w="med" len="med"/>
            <a:tailEnd type="triangle" w="med" len="med"/>
          </a:ln>
          <a:effectLst/>
        </p:spPr>
        <p:txBody>
          <a:bodyPr/>
          <a:lstStyle/>
          <a:p>
            <a:r>
              <a:rPr lang="en-US" sz="2000" i="0" dirty="0" smtClean="0"/>
              <a:t>6Mbps</a:t>
            </a:r>
            <a:endParaRPr lang="en-US" sz="2000" i="0" dirty="0"/>
          </a:p>
        </p:txBody>
      </p:sp>
      <p:sp>
        <p:nvSpPr>
          <p:cNvPr id="61" name="Parallelogram 60"/>
          <p:cNvSpPr/>
          <p:nvPr/>
        </p:nvSpPr>
        <p:spPr bwMode="auto">
          <a:xfrm rot="5400000">
            <a:off x="5915880" y="2346585"/>
            <a:ext cx="1124954" cy="2013538"/>
          </a:xfrm>
          <a:prstGeom prst="parallelogram">
            <a:avLst>
              <a:gd name="adj" fmla="val 30452"/>
            </a:avLst>
          </a:prstGeom>
          <a:solidFill>
            <a:schemeClr val="accent2">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62" name="Rounded Rectangle 61"/>
          <p:cNvSpPr/>
          <p:nvPr/>
        </p:nvSpPr>
        <p:spPr bwMode="auto">
          <a:xfrm rot="660000">
            <a:off x="5869216" y="3167194"/>
            <a:ext cx="1163748" cy="491855"/>
          </a:xfrm>
          <a:prstGeom prst="roundRect">
            <a:avLst/>
          </a:prstGeom>
          <a:noFill/>
          <a:ln w="38100" cap="flat" cmpd="sng" algn="ctr">
            <a:noFill/>
            <a:prstDash val="solid"/>
            <a:round/>
            <a:headEnd type="none" w="med" len="med"/>
            <a:tailEnd type="triangle" w="med" len="med"/>
          </a:ln>
          <a:effectLst/>
        </p:spPr>
        <p:txBody>
          <a:bodyPr/>
          <a:lstStyle/>
          <a:p>
            <a:r>
              <a:rPr lang="en-US" sz="2000" i="0" dirty="0" smtClean="0"/>
              <a:t>6Mbps</a:t>
            </a:r>
            <a:endParaRPr lang="en-US" sz="2000" i="0" dirty="0"/>
          </a:p>
        </p:txBody>
      </p:sp>
      <p:sp>
        <p:nvSpPr>
          <p:cNvPr id="63" name="Parallelogram 62"/>
          <p:cNvSpPr/>
          <p:nvPr/>
        </p:nvSpPr>
        <p:spPr bwMode="auto">
          <a:xfrm rot="5400000">
            <a:off x="5922227" y="3131866"/>
            <a:ext cx="1120725" cy="2013538"/>
          </a:xfrm>
          <a:prstGeom prst="parallelogram">
            <a:avLst>
              <a:gd name="adj" fmla="val 30452"/>
            </a:avLst>
          </a:prstGeom>
          <a:solidFill>
            <a:schemeClr val="accent2">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64" name="Rounded Rectangle 63"/>
          <p:cNvSpPr/>
          <p:nvPr/>
        </p:nvSpPr>
        <p:spPr bwMode="auto">
          <a:xfrm rot="660000">
            <a:off x="5894616" y="3933427"/>
            <a:ext cx="1163748" cy="491855"/>
          </a:xfrm>
          <a:prstGeom prst="roundRect">
            <a:avLst/>
          </a:prstGeom>
          <a:noFill/>
          <a:ln w="38100" cap="flat" cmpd="sng" algn="ctr">
            <a:noFill/>
            <a:prstDash val="solid"/>
            <a:round/>
            <a:headEnd type="none" w="med" len="med"/>
            <a:tailEnd type="triangle" w="med" len="med"/>
          </a:ln>
          <a:effectLst/>
        </p:spPr>
        <p:txBody>
          <a:bodyPr/>
          <a:lstStyle/>
          <a:p>
            <a:r>
              <a:rPr lang="en-US" sz="2000" i="0" dirty="0" smtClean="0"/>
              <a:t>6Mbps</a:t>
            </a:r>
            <a:endParaRPr lang="en-US" sz="2000" i="0" dirty="0"/>
          </a:p>
        </p:txBody>
      </p:sp>
      <p:sp>
        <p:nvSpPr>
          <p:cNvPr id="65" name="Parallelogram 64"/>
          <p:cNvSpPr/>
          <p:nvPr/>
        </p:nvSpPr>
        <p:spPr bwMode="auto">
          <a:xfrm rot="5400000">
            <a:off x="5917993" y="3906565"/>
            <a:ext cx="1137659" cy="2013538"/>
          </a:xfrm>
          <a:prstGeom prst="parallelogram">
            <a:avLst>
              <a:gd name="adj" fmla="val 30452"/>
            </a:avLst>
          </a:prstGeom>
          <a:solidFill>
            <a:schemeClr val="accent2">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66" name="Rounded Rectangle 65"/>
          <p:cNvSpPr/>
          <p:nvPr/>
        </p:nvSpPr>
        <p:spPr bwMode="auto">
          <a:xfrm rot="660000">
            <a:off x="5898850" y="4699660"/>
            <a:ext cx="1163748" cy="491855"/>
          </a:xfrm>
          <a:prstGeom prst="roundRect">
            <a:avLst/>
          </a:prstGeom>
          <a:noFill/>
          <a:ln w="38100" cap="flat" cmpd="sng" algn="ctr">
            <a:noFill/>
            <a:prstDash val="solid"/>
            <a:round/>
            <a:headEnd type="none" w="med" len="med"/>
            <a:tailEnd type="triangle" w="med" len="med"/>
          </a:ln>
          <a:effectLst/>
        </p:spPr>
        <p:txBody>
          <a:bodyPr/>
          <a:lstStyle/>
          <a:p>
            <a:r>
              <a:rPr lang="en-US" sz="2000" i="0" dirty="0" smtClean="0"/>
              <a:t>6Mbps</a:t>
            </a:r>
            <a:endParaRPr lang="en-US" sz="2000" i="0" dirty="0"/>
          </a:p>
        </p:txBody>
      </p:sp>
      <p:sp>
        <p:nvSpPr>
          <p:cNvPr id="67" name="Parallelogram 66"/>
          <p:cNvSpPr/>
          <p:nvPr/>
        </p:nvSpPr>
        <p:spPr bwMode="auto">
          <a:xfrm rot="5400000">
            <a:off x="6047114" y="3006988"/>
            <a:ext cx="870955" cy="2013538"/>
          </a:xfrm>
          <a:prstGeom prst="parallelogram">
            <a:avLst>
              <a:gd name="adj" fmla="val 40233"/>
            </a:avLst>
          </a:prstGeom>
          <a:solidFill>
            <a:schemeClr val="accent2">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68" name="Rounded Rectangle 67"/>
          <p:cNvSpPr/>
          <p:nvPr/>
        </p:nvSpPr>
        <p:spPr bwMode="auto">
          <a:xfrm rot="555536">
            <a:off x="5830238" y="3797839"/>
            <a:ext cx="1344168" cy="491855"/>
          </a:xfrm>
          <a:prstGeom prst="roundRect">
            <a:avLst/>
          </a:prstGeom>
          <a:noFill/>
          <a:ln w="38100" cap="flat" cmpd="sng" algn="ctr">
            <a:noFill/>
            <a:prstDash val="solid"/>
            <a:round/>
            <a:headEnd type="none" w="med" len="med"/>
            <a:tailEnd type="triangle" w="med" len="med"/>
          </a:ln>
          <a:effectLst/>
        </p:spPr>
        <p:txBody>
          <a:bodyPr/>
          <a:lstStyle/>
          <a:p>
            <a:r>
              <a:rPr lang="en-US" sz="2000" i="0" dirty="0" smtClean="0"/>
              <a:t>12Mbps</a:t>
            </a:r>
            <a:endParaRPr lang="en-US" sz="2000" i="0" dirty="0"/>
          </a:p>
        </p:txBody>
      </p:sp>
      <p:sp>
        <p:nvSpPr>
          <p:cNvPr id="69" name="Parallelogram 68"/>
          <p:cNvSpPr/>
          <p:nvPr/>
        </p:nvSpPr>
        <p:spPr bwMode="auto">
          <a:xfrm rot="5400000">
            <a:off x="6051347" y="3540388"/>
            <a:ext cx="870955" cy="2013538"/>
          </a:xfrm>
          <a:prstGeom prst="parallelogram">
            <a:avLst>
              <a:gd name="adj" fmla="val 40233"/>
            </a:avLst>
          </a:prstGeom>
          <a:solidFill>
            <a:schemeClr val="accent2">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70" name="Rounded Rectangle 69"/>
          <p:cNvSpPr/>
          <p:nvPr/>
        </p:nvSpPr>
        <p:spPr bwMode="auto">
          <a:xfrm rot="555536">
            <a:off x="5834472" y="4331238"/>
            <a:ext cx="1344168" cy="491855"/>
          </a:xfrm>
          <a:prstGeom prst="roundRect">
            <a:avLst/>
          </a:prstGeom>
          <a:noFill/>
          <a:ln w="38100" cap="flat" cmpd="sng" algn="ctr">
            <a:noFill/>
            <a:prstDash val="solid"/>
            <a:round/>
            <a:headEnd type="none" w="med" len="med"/>
            <a:tailEnd type="triangle" w="med" len="med"/>
          </a:ln>
          <a:effectLst/>
        </p:spPr>
        <p:txBody>
          <a:bodyPr/>
          <a:lstStyle/>
          <a:p>
            <a:r>
              <a:rPr lang="en-US" sz="2000" i="0" dirty="0" smtClean="0"/>
              <a:t>12Mbps</a:t>
            </a:r>
            <a:endParaRPr lang="en-US" sz="2000" i="0" dirty="0"/>
          </a:p>
        </p:txBody>
      </p:sp>
      <p:sp>
        <p:nvSpPr>
          <p:cNvPr id="71" name="Parallelogram 70"/>
          <p:cNvSpPr/>
          <p:nvPr/>
        </p:nvSpPr>
        <p:spPr bwMode="auto">
          <a:xfrm rot="5400000">
            <a:off x="6055579" y="4052619"/>
            <a:ext cx="870955" cy="2013538"/>
          </a:xfrm>
          <a:prstGeom prst="parallelogram">
            <a:avLst>
              <a:gd name="adj" fmla="val 40233"/>
            </a:avLst>
          </a:prstGeom>
          <a:solidFill>
            <a:schemeClr val="accent2">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72" name="Rounded Rectangle 71"/>
          <p:cNvSpPr/>
          <p:nvPr/>
        </p:nvSpPr>
        <p:spPr bwMode="auto">
          <a:xfrm rot="555536">
            <a:off x="5813305" y="4839239"/>
            <a:ext cx="1344168" cy="491855"/>
          </a:xfrm>
          <a:prstGeom prst="roundRect">
            <a:avLst/>
          </a:prstGeom>
          <a:noFill/>
          <a:ln w="38100" cap="flat" cmpd="sng" algn="ctr">
            <a:noFill/>
            <a:prstDash val="solid"/>
            <a:round/>
            <a:headEnd type="none" w="med" len="med"/>
            <a:tailEnd type="triangle" w="med" len="med"/>
          </a:ln>
          <a:effectLst/>
        </p:spPr>
        <p:txBody>
          <a:bodyPr/>
          <a:lstStyle/>
          <a:p>
            <a:r>
              <a:rPr lang="en-US" sz="2000" i="0" dirty="0" smtClean="0"/>
              <a:t>12Mbps</a:t>
            </a:r>
            <a:endParaRPr lang="en-US" sz="2000" i="0" dirty="0"/>
          </a:p>
        </p:txBody>
      </p:sp>
    </p:spTree>
  </p:cSld>
  <p:clrMapOvr>
    <a:masterClrMapping/>
  </p:clrMapOvr>
  <p:transition advTm="88266"/>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Slide Number Placeholder 3"/>
          <p:cNvSpPr>
            <a:spLocks noGrp="1"/>
          </p:cNvSpPr>
          <p:nvPr>
            <p:ph type="sldNum" sz="quarter" idx="10"/>
          </p:nvPr>
        </p:nvSpPr>
        <p:spPr>
          <a:noFill/>
        </p:spPr>
        <p:txBody>
          <a:bodyPr/>
          <a:lstStyle/>
          <a:p>
            <a:pPr defTabSz="1000125"/>
            <a:fld id="{B12AFED3-44A3-EC4C-A140-3FBF52D43438}" type="slidenum">
              <a:rPr lang="en-US" smtClean="0"/>
              <a:pPr defTabSz="1000125"/>
              <a:t>10</a:t>
            </a:fld>
            <a:endParaRPr lang="en-US" smtClean="0"/>
          </a:p>
        </p:txBody>
      </p:sp>
      <p:sp>
        <p:nvSpPr>
          <p:cNvPr id="43011" name="Rectangle 2"/>
          <p:cNvSpPr>
            <a:spLocks noGrp="1" noChangeArrowheads="1"/>
          </p:cNvSpPr>
          <p:nvPr>
            <p:ph type="title"/>
          </p:nvPr>
        </p:nvSpPr>
        <p:spPr>
          <a:xfrm>
            <a:off x="382588" y="152400"/>
            <a:ext cx="8612187" cy="990600"/>
          </a:xfrm>
        </p:spPr>
        <p:txBody>
          <a:bodyPr/>
          <a:lstStyle/>
          <a:p>
            <a:pPr eaLnBrk="1" hangingPunct="1"/>
            <a:r>
              <a:rPr lang="en-US" dirty="0" smtClean="0"/>
              <a:t>P</a:t>
            </a:r>
            <a:r>
              <a:rPr lang="en-US" altLang="zh-CN" dirty="0" smtClean="0"/>
              <a:t>redict SNR trend: Slow-changing</a:t>
            </a:r>
            <a:endParaRPr lang="en-US" dirty="0" smtClean="0"/>
          </a:p>
        </p:txBody>
      </p:sp>
      <p:sp>
        <p:nvSpPr>
          <p:cNvPr id="43012" name="Rectangle 3"/>
          <p:cNvSpPr>
            <a:spLocks noGrp="1" noChangeArrowheads="1"/>
          </p:cNvSpPr>
          <p:nvPr>
            <p:ph type="body" idx="1"/>
          </p:nvPr>
        </p:nvSpPr>
        <p:spPr/>
        <p:txBody>
          <a:bodyPr/>
          <a:lstStyle/>
          <a:p>
            <a:pPr eaLnBrk="1" hangingPunct="1"/>
            <a:r>
              <a:rPr lang="en-US" altLang="zh-CN" dirty="0" smtClean="0"/>
              <a:t>Linear regression model</a:t>
            </a:r>
          </a:p>
          <a:p>
            <a:pPr lvl="1" eaLnBrk="1" hangingPunct="1"/>
            <a:r>
              <a:rPr lang="en-US" altLang="zh-CN" dirty="0" smtClean="0"/>
              <a:t>Assumes SNR linearly varies with time in slow-changing scenarios</a:t>
            </a:r>
          </a:p>
        </p:txBody>
      </p:sp>
      <p:pic>
        <p:nvPicPr>
          <p:cNvPr id="10" name="Picture 9" descr="images.jpeg"/>
          <p:cNvPicPr>
            <a:picLocks noChangeAspect="1"/>
          </p:cNvPicPr>
          <p:nvPr/>
        </p:nvPicPr>
        <p:blipFill>
          <a:blip r:embed="rId4"/>
          <a:stretch>
            <a:fillRect/>
          </a:stretch>
        </p:blipFill>
        <p:spPr>
          <a:xfrm>
            <a:off x="2306701" y="3052340"/>
            <a:ext cx="736269" cy="736269"/>
          </a:xfrm>
          <a:prstGeom prst="rect">
            <a:avLst/>
          </a:prstGeom>
        </p:spPr>
      </p:pic>
      <p:pic>
        <p:nvPicPr>
          <p:cNvPr id="13" name="Picture 12" descr="static.pdf"/>
          <p:cNvPicPr>
            <a:picLocks noChangeAspect="1"/>
          </p:cNvPicPr>
          <p:nvPr/>
        </p:nvPicPr>
        <p:blipFill>
          <a:blip r:embed="rId5"/>
          <a:stretch>
            <a:fillRect/>
          </a:stretch>
        </p:blipFill>
        <p:spPr>
          <a:xfrm>
            <a:off x="2252771" y="4173332"/>
            <a:ext cx="4114800" cy="2400300"/>
          </a:xfrm>
          <a:prstGeom prst="rect">
            <a:avLst/>
          </a:prstGeom>
        </p:spPr>
      </p:pic>
      <p:pic>
        <p:nvPicPr>
          <p:cNvPr id="18" name="Picture 17" descr="images.jpeg"/>
          <p:cNvPicPr>
            <a:picLocks noChangeAspect="1"/>
          </p:cNvPicPr>
          <p:nvPr/>
        </p:nvPicPr>
        <p:blipFill>
          <a:blip r:embed="rId4"/>
          <a:stretch>
            <a:fillRect/>
          </a:stretch>
        </p:blipFill>
        <p:spPr>
          <a:xfrm>
            <a:off x="5517756" y="3040342"/>
            <a:ext cx="736269" cy="736269"/>
          </a:xfrm>
          <a:prstGeom prst="rect">
            <a:avLst/>
          </a:prstGeom>
        </p:spPr>
      </p:pic>
      <p:sp>
        <p:nvSpPr>
          <p:cNvPr id="24" name="TextBox 9"/>
          <p:cNvSpPr txBox="1">
            <a:spLocks noChangeArrowheads="1"/>
          </p:cNvSpPr>
          <p:nvPr/>
        </p:nvSpPr>
        <p:spPr bwMode="auto">
          <a:xfrm>
            <a:off x="3368731" y="2955164"/>
            <a:ext cx="1573875" cy="348813"/>
          </a:xfrm>
          <a:prstGeom prst="rect">
            <a:avLst/>
          </a:prstGeom>
          <a:noFill/>
          <a:ln w="9525">
            <a:noFill/>
            <a:miter lim="800000"/>
            <a:headEnd/>
            <a:tailEnd/>
          </a:ln>
        </p:spPr>
        <p:txBody>
          <a:bodyPr wrap="square">
            <a:prstTxWarp prst="textNoShape">
              <a:avLst/>
            </a:prstTxWarp>
            <a:spAutoFit/>
          </a:bodyPr>
          <a:lstStyle/>
          <a:p>
            <a:r>
              <a:rPr lang="en-US" sz="2000" b="0" i="0" dirty="0" smtClean="0"/>
              <a:t>S</a:t>
            </a:r>
            <a:r>
              <a:rPr lang="en-US" altLang="zh-CN" sz="2000" b="0" i="0" dirty="0" smtClean="0"/>
              <a:t>tatic</a:t>
            </a:r>
            <a:endParaRPr lang="en-US" sz="2000" b="0" i="0" dirty="0"/>
          </a:p>
        </p:txBody>
      </p:sp>
      <p:cxnSp>
        <p:nvCxnSpPr>
          <p:cNvPr id="25" name="Straight Connector 24"/>
          <p:cNvCxnSpPr/>
          <p:nvPr/>
        </p:nvCxnSpPr>
        <p:spPr bwMode="auto">
          <a:xfrm flipV="1">
            <a:off x="2964671" y="3388362"/>
            <a:ext cx="2505456" cy="16931"/>
          </a:xfrm>
          <a:prstGeom prst="line">
            <a:avLst/>
          </a:prstGeom>
          <a:solidFill>
            <a:schemeClr val="accent1"/>
          </a:solidFill>
          <a:ln w="38100" cap="flat" cmpd="sng" algn="ctr">
            <a:solidFill>
              <a:schemeClr val="tx1"/>
            </a:solidFill>
            <a:prstDash val="solid"/>
            <a:round/>
            <a:headEnd type="triangle" w="lg" len="med"/>
            <a:tailEnd type="triangle" w="lg"/>
          </a:ln>
          <a:effectLst/>
        </p:spPr>
      </p:cxnSp>
      <p:sp>
        <p:nvSpPr>
          <p:cNvPr id="16" name="TextBox 9"/>
          <p:cNvSpPr txBox="1">
            <a:spLocks noChangeArrowheads="1"/>
          </p:cNvSpPr>
          <p:nvPr/>
        </p:nvSpPr>
        <p:spPr bwMode="auto">
          <a:xfrm>
            <a:off x="2973316" y="2951426"/>
            <a:ext cx="2570581" cy="348813"/>
          </a:xfrm>
          <a:prstGeom prst="rect">
            <a:avLst/>
          </a:prstGeom>
          <a:noFill/>
          <a:ln w="9525">
            <a:noFill/>
            <a:miter lim="800000"/>
            <a:headEnd/>
            <a:tailEnd/>
          </a:ln>
        </p:spPr>
        <p:txBody>
          <a:bodyPr wrap="square">
            <a:prstTxWarp prst="textNoShape">
              <a:avLst/>
            </a:prstTxWarp>
            <a:spAutoFit/>
          </a:bodyPr>
          <a:lstStyle/>
          <a:p>
            <a:r>
              <a:rPr lang="en-US" sz="2000" b="0" i="0" dirty="0" smtClean="0"/>
              <a:t>P</a:t>
            </a:r>
            <a:r>
              <a:rPr lang="en-US" altLang="zh-CN" sz="2000" b="0" i="0" dirty="0" smtClean="0"/>
              <a:t>edestrian (1m/s)</a:t>
            </a:r>
            <a:endParaRPr lang="en-US" sz="2000" b="0" i="0" dirty="0"/>
          </a:p>
        </p:txBody>
      </p:sp>
      <p:cxnSp>
        <p:nvCxnSpPr>
          <p:cNvPr id="17" name="Straight Connector 16"/>
          <p:cNvCxnSpPr/>
          <p:nvPr/>
        </p:nvCxnSpPr>
        <p:spPr bwMode="auto">
          <a:xfrm flipV="1">
            <a:off x="3072246" y="3446397"/>
            <a:ext cx="2414016" cy="16931"/>
          </a:xfrm>
          <a:prstGeom prst="line">
            <a:avLst/>
          </a:prstGeom>
          <a:solidFill>
            <a:schemeClr val="accent1"/>
          </a:solidFill>
          <a:ln w="38100" cap="flat" cmpd="sng" algn="ctr">
            <a:solidFill>
              <a:schemeClr val="tx1"/>
            </a:solidFill>
            <a:prstDash val="solid"/>
            <a:round/>
            <a:headEnd type="none" w="med" len="med"/>
            <a:tailEnd type="triangle" w="lg"/>
          </a:ln>
          <a:effectLst/>
        </p:spPr>
      </p:cxnSp>
      <p:pic>
        <p:nvPicPr>
          <p:cNvPr id="14" name="Picture 13" descr="slowfading.pdf"/>
          <p:cNvPicPr>
            <a:picLocks noChangeAspect="1"/>
          </p:cNvPicPr>
          <p:nvPr/>
        </p:nvPicPr>
        <p:blipFill>
          <a:blip r:embed="rId6"/>
          <a:stretch>
            <a:fillRect/>
          </a:stretch>
        </p:blipFill>
        <p:spPr>
          <a:xfrm>
            <a:off x="2246943" y="4165961"/>
            <a:ext cx="4114800" cy="2400300"/>
          </a:xfrm>
          <a:prstGeom prst="rect">
            <a:avLst/>
          </a:prstGeom>
        </p:spPr>
      </p:pic>
    </p:spTree>
    <p:custDataLst>
      <p:tags r:id="rId1"/>
    </p:custDataLst>
  </p:cSld>
  <p:clrMapOvr>
    <a:masterClrMapping/>
  </p:clrMapOvr>
  <p:transition advTm="76766"/>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1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1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16" grpId="0"/>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8" name="Slide Number Placeholder 3"/>
          <p:cNvSpPr>
            <a:spLocks noGrp="1"/>
          </p:cNvSpPr>
          <p:nvPr>
            <p:ph type="sldNum" sz="quarter" idx="10"/>
          </p:nvPr>
        </p:nvSpPr>
        <p:spPr>
          <a:noFill/>
        </p:spPr>
        <p:txBody>
          <a:bodyPr/>
          <a:lstStyle/>
          <a:p>
            <a:pPr defTabSz="1000125"/>
            <a:fld id="{F343E643-589A-1B40-A9E3-07B0CD82B609}" type="slidenum">
              <a:rPr lang="en-US" smtClean="0"/>
              <a:pPr defTabSz="1000125"/>
              <a:t>11</a:t>
            </a:fld>
            <a:endParaRPr lang="en-US" smtClean="0"/>
          </a:p>
        </p:txBody>
      </p:sp>
      <p:sp>
        <p:nvSpPr>
          <p:cNvPr id="45059" name="Rectangle 2"/>
          <p:cNvSpPr>
            <a:spLocks noGrp="1" noChangeArrowheads="1"/>
          </p:cNvSpPr>
          <p:nvPr>
            <p:ph type="title"/>
          </p:nvPr>
        </p:nvSpPr>
        <p:spPr>
          <a:xfrm>
            <a:off x="382588" y="152400"/>
            <a:ext cx="8612187" cy="990600"/>
          </a:xfrm>
        </p:spPr>
        <p:txBody>
          <a:bodyPr/>
          <a:lstStyle/>
          <a:p>
            <a:pPr eaLnBrk="1" hangingPunct="1"/>
            <a:r>
              <a:rPr lang="en-US" dirty="0" smtClean="0"/>
              <a:t>P</a:t>
            </a:r>
            <a:r>
              <a:rPr lang="en-US" altLang="zh-CN" dirty="0" smtClean="0"/>
              <a:t>redict SNR trend: Fast-changing</a:t>
            </a:r>
            <a:endParaRPr lang="en-US" dirty="0" smtClean="0"/>
          </a:p>
        </p:txBody>
      </p:sp>
      <p:sp>
        <p:nvSpPr>
          <p:cNvPr id="45060" name="Rectangle 3"/>
          <p:cNvSpPr>
            <a:spLocks noGrp="1" noChangeArrowheads="1"/>
          </p:cNvSpPr>
          <p:nvPr>
            <p:ph type="body" idx="1"/>
          </p:nvPr>
        </p:nvSpPr>
        <p:spPr/>
        <p:txBody>
          <a:bodyPr/>
          <a:lstStyle/>
          <a:p>
            <a:pPr eaLnBrk="1" hangingPunct="1"/>
            <a:r>
              <a:rPr lang="en-US" altLang="zh-CN" dirty="0" smtClean="0"/>
              <a:t>Path loss model</a:t>
            </a:r>
          </a:p>
          <a:p>
            <a:pPr lvl="1" eaLnBrk="1" hangingPunct="1"/>
            <a:r>
              <a:rPr lang="en-US" altLang="zh-CN" dirty="0" smtClean="0"/>
              <a:t>Assumes SNR logarithmically varies with distance in fast-changing scenarios</a:t>
            </a:r>
          </a:p>
        </p:txBody>
      </p:sp>
      <p:pic>
        <p:nvPicPr>
          <p:cNvPr id="13" name="Picture 12" descr="AP1.jpeg"/>
          <p:cNvPicPr>
            <a:picLocks noChangeAspect="1"/>
          </p:cNvPicPr>
          <p:nvPr/>
        </p:nvPicPr>
        <p:blipFill>
          <a:blip r:embed="rId4"/>
          <a:stretch>
            <a:fillRect/>
          </a:stretch>
        </p:blipFill>
        <p:spPr>
          <a:xfrm>
            <a:off x="5987223" y="2674641"/>
            <a:ext cx="626533" cy="675844"/>
          </a:xfrm>
          <a:prstGeom prst="rect">
            <a:avLst/>
          </a:prstGeom>
        </p:spPr>
      </p:pic>
      <p:pic>
        <p:nvPicPr>
          <p:cNvPr id="14" name="Picture 13" descr="Vehicle1.jpeg"/>
          <p:cNvPicPr>
            <a:picLocks noChangeAspect="1"/>
          </p:cNvPicPr>
          <p:nvPr/>
        </p:nvPicPr>
        <p:blipFill>
          <a:blip r:embed="rId5"/>
          <a:stretch>
            <a:fillRect/>
          </a:stretch>
        </p:blipFill>
        <p:spPr>
          <a:xfrm>
            <a:off x="2052081" y="3011974"/>
            <a:ext cx="869947" cy="751414"/>
          </a:xfrm>
          <a:prstGeom prst="rect">
            <a:avLst/>
          </a:prstGeom>
        </p:spPr>
      </p:pic>
      <p:cxnSp>
        <p:nvCxnSpPr>
          <p:cNvPr id="15" name="Straight Connector 14"/>
          <p:cNvCxnSpPr/>
          <p:nvPr/>
        </p:nvCxnSpPr>
        <p:spPr bwMode="auto">
          <a:xfrm flipV="1">
            <a:off x="3177063" y="3293751"/>
            <a:ext cx="2779776" cy="16931"/>
          </a:xfrm>
          <a:prstGeom prst="line">
            <a:avLst/>
          </a:prstGeom>
          <a:solidFill>
            <a:schemeClr val="accent1"/>
          </a:solidFill>
          <a:ln w="38100" cap="flat" cmpd="sng" algn="ctr">
            <a:solidFill>
              <a:schemeClr val="tx1"/>
            </a:solidFill>
            <a:prstDash val="solid"/>
            <a:round/>
            <a:headEnd type="none" w="med" len="med"/>
            <a:tailEnd type="triangle" w="lg"/>
          </a:ln>
          <a:effectLst/>
        </p:spPr>
      </p:cxnSp>
      <p:sp>
        <p:nvSpPr>
          <p:cNvPr id="16" name="TextBox 9"/>
          <p:cNvSpPr txBox="1">
            <a:spLocks noChangeArrowheads="1"/>
          </p:cNvSpPr>
          <p:nvPr/>
        </p:nvSpPr>
        <p:spPr bwMode="auto">
          <a:xfrm>
            <a:off x="3913088" y="3310895"/>
            <a:ext cx="1273704" cy="348813"/>
          </a:xfrm>
          <a:prstGeom prst="rect">
            <a:avLst/>
          </a:prstGeom>
          <a:noFill/>
          <a:ln w="9525">
            <a:noFill/>
            <a:miter lim="800000"/>
            <a:headEnd/>
            <a:tailEnd/>
          </a:ln>
        </p:spPr>
        <p:txBody>
          <a:bodyPr wrap="square">
            <a:prstTxWarp prst="textNoShape">
              <a:avLst/>
            </a:prstTxWarp>
            <a:spAutoFit/>
          </a:bodyPr>
          <a:lstStyle/>
          <a:p>
            <a:r>
              <a:rPr lang="en-US" sz="2000" b="0" i="0" dirty="0" smtClean="0"/>
              <a:t>30mph</a:t>
            </a:r>
            <a:endParaRPr lang="en-US" sz="2000" b="0" i="0" dirty="0"/>
          </a:p>
        </p:txBody>
      </p:sp>
      <p:sp>
        <p:nvSpPr>
          <p:cNvPr id="12" name="TextBox 11"/>
          <p:cNvSpPr txBox="1">
            <a:spLocks noChangeArrowheads="1"/>
          </p:cNvSpPr>
          <p:nvPr/>
        </p:nvSpPr>
        <p:spPr bwMode="auto">
          <a:xfrm>
            <a:off x="2111143" y="2954661"/>
            <a:ext cx="5612554" cy="400110"/>
          </a:xfrm>
          <a:prstGeom prst="rect">
            <a:avLst/>
          </a:prstGeom>
          <a:noFill/>
          <a:ln w="9525">
            <a:noFill/>
            <a:miter lim="800000"/>
            <a:headEnd/>
            <a:tailEnd/>
          </a:ln>
        </p:spPr>
        <p:txBody>
          <a:bodyPr wrap="square">
            <a:prstTxWarp prst="textNoShape">
              <a:avLst/>
            </a:prstTxWarp>
            <a:spAutoFit/>
          </a:bodyPr>
          <a:lstStyle/>
          <a:p>
            <a:pPr algn="l"/>
            <a:r>
              <a:rPr lang="en-US" sz="2400" b="0" i="0" dirty="0" err="1"/>
              <a:t>SNR(d</a:t>
            </a:r>
            <a:r>
              <a:rPr lang="en-US" sz="2400" b="0" i="0" dirty="0"/>
              <a:t>)= SNR(d</a:t>
            </a:r>
            <a:r>
              <a:rPr lang="en-US" sz="2400" b="0" i="0" baseline="-25000" dirty="0"/>
              <a:t>0</a:t>
            </a:r>
            <a:r>
              <a:rPr lang="en-US" sz="2400" b="0" i="0" dirty="0"/>
              <a:t>) – </a:t>
            </a:r>
            <a:r>
              <a:rPr lang="en-US" sz="2400" b="0" i="0" dirty="0" smtClean="0"/>
              <a:t>10αlog</a:t>
            </a:r>
            <a:r>
              <a:rPr lang="en-US" sz="2400" b="0" i="0" dirty="0"/>
              <a:t>(d/d</a:t>
            </a:r>
            <a:r>
              <a:rPr lang="en-US" sz="2400" b="0" i="0" baseline="-25000" dirty="0"/>
              <a:t>0</a:t>
            </a:r>
            <a:r>
              <a:rPr lang="en-US" sz="2400" b="0" i="0" dirty="0"/>
              <a:t>)</a:t>
            </a:r>
          </a:p>
        </p:txBody>
      </p:sp>
      <p:pic>
        <p:nvPicPr>
          <p:cNvPr id="17" name="Picture 16" descr="fastfading1.pdf"/>
          <p:cNvPicPr>
            <a:picLocks noChangeAspect="1"/>
          </p:cNvPicPr>
          <p:nvPr/>
        </p:nvPicPr>
        <p:blipFill>
          <a:blip r:embed="rId6"/>
          <a:stretch>
            <a:fillRect/>
          </a:stretch>
        </p:blipFill>
        <p:spPr>
          <a:xfrm>
            <a:off x="2361160" y="4054305"/>
            <a:ext cx="4114800" cy="2400300"/>
          </a:xfrm>
          <a:prstGeom prst="rect">
            <a:avLst/>
          </a:prstGeom>
        </p:spPr>
      </p:pic>
      <p:pic>
        <p:nvPicPr>
          <p:cNvPr id="18" name="Picture 17" descr="fastfading2.pdf"/>
          <p:cNvPicPr>
            <a:picLocks noChangeAspect="1"/>
          </p:cNvPicPr>
          <p:nvPr/>
        </p:nvPicPr>
        <p:blipFill>
          <a:blip r:embed="rId7"/>
          <a:stretch>
            <a:fillRect/>
          </a:stretch>
        </p:blipFill>
        <p:spPr>
          <a:xfrm>
            <a:off x="2359366" y="4056102"/>
            <a:ext cx="4114800" cy="2400300"/>
          </a:xfrm>
          <a:prstGeom prst="rect">
            <a:avLst/>
          </a:prstGeom>
        </p:spPr>
      </p:pic>
    </p:spTree>
    <p:custDataLst>
      <p:tags r:id="rId1"/>
    </p:custDataLst>
  </p:cSld>
  <p:clrMapOvr>
    <a:masterClrMapping/>
  </p:clrMapOvr>
  <p:transition advTm="83883"/>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3"/>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15"/>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14"/>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17"/>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2" grpId="0"/>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Slide Number Placeholder 3"/>
          <p:cNvSpPr>
            <a:spLocks noGrp="1"/>
          </p:cNvSpPr>
          <p:nvPr>
            <p:ph type="sldNum" sz="quarter" idx="10"/>
          </p:nvPr>
        </p:nvSpPr>
        <p:spPr>
          <a:xfrm>
            <a:off x="8364114" y="6530975"/>
            <a:ext cx="677863" cy="327025"/>
          </a:xfrm>
          <a:noFill/>
        </p:spPr>
        <p:txBody>
          <a:bodyPr/>
          <a:lstStyle/>
          <a:p>
            <a:pPr defTabSz="1000125"/>
            <a:fld id="{43B2ABA4-607F-7F42-9B53-0A88AF174F02}" type="slidenum">
              <a:rPr lang="en-US" smtClean="0"/>
              <a:pPr defTabSz="1000125"/>
              <a:t>12</a:t>
            </a:fld>
            <a:endParaRPr lang="en-US" dirty="0" smtClean="0"/>
          </a:p>
        </p:txBody>
      </p:sp>
      <p:sp>
        <p:nvSpPr>
          <p:cNvPr id="47107" name="Rectangle 2"/>
          <p:cNvSpPr>
            <a:spLocks noGrp="1" noChangeArrowheads="1"/>
          </p:cNvSpPr>
          <p:nvPr>
            <p:ph type="title"/>
          </p:nvPr>
        </p:nvSpPr>
        <p:spPr>
          <a:xfrm>
            <a:off x="382588" y="152400"/>
            <a:ext cx="8612187" cy="990600"/>
          </a:xfrm>
        </p:spPr>
        <p:txBody>
          <a:bodyPr/>
          <a:lstStyle/>
          <a:p>
            <a:pPr eaLnBrk="1" hangingPunct="1"/>
            <a:r>
              <a:rPr lang="en-US" altLang="zh-CN" dirty="0" err="1" smtClean="0"/>
              <a:t>BlockRate</a:t>
            </a:r>
            <a:r>
              <a:rPr lang="en-US" altLang="zh-CN" dirty="0" smtClean="0"/>
              <a:t> design summary</a:t>
            </a:r>
            <a:endParaRPr lang="en-US" dirty="0" smtClean="0"/>
          </a:p>
        </p:txBody>
      </p:sp>
      <p:cxnSp>
        <p:nvCxnSpPr>
          <p:cNvPr id="19" name="Straight Connector 18"/>
          <p:cNvCxnSpPr/>
          <p:nvPr/>
        </p:nvCxnSpPr>
        <p:spPr bwMode="auto">
          <a:xfrm rot="16200000" flipH="1">
            <a:off x="6383847" y="3818250"/>
            <a:ext cx="2926080" cy="16078"/>
          </a:xfrm>
          <a:prstGeom prst="line">
            <a:avLst/>
          </a:prstGeom>
          <a:noFill/>
          <a:ln w="38100">
            <a:solidFill>
              <a:schemeClr val="tx1"/>
            </a:solidFill>
            <a:round/>
            <a:headEnd type="none" w="lg" len="med"/>
            <a:tailEnd type="triangle" w="lg"/>
          </a:ln>
        </p:spPr>
      </p:cxnSp>
      <p:cxnSp>
        <p:nvCxnSpPr>
          <p:cNvPr id="20" name="Straight Connector 19"/>
          <p:cNvCxnSpPr/>
          <p:nvPr/>
        </p:nvCxnSpPr>
        <p:spPr bwMode="auto">
          <a:xfrm rot="16200000" flipH="1">
            <a:off x="7489035" y="3829935"/>
            <a:ext cx="2926080" cy="16078"/>
          </a:xfrm>
          <a:prstGeom prst="line">
            <a:avLst/>
          </a:prstGeom>
          <a:noFill/>
          <a:ln w="38100">
            <a:solidFill>
              <a:schemeClr val="tx1"/>
            </a:solidFill>
            <a:round/>
            <a:headEnd type="none" w="lg" len="med"/>
            <a:tailEnd type="triangle" w="lg"/>
          </a:ln>
        </p:spPr>
      </p:cxnSp>
      <p:sp>
        <p:nvSpPr>
          <p:cNvPr id="23" name="Parallelogram 22"/>
          <p:cNvSpPr/>
          <p:nvPr/>
        </p:nvSpPr>
        <p:spPr bwMode="auto">
          <a:xfrm rot="5400000">
            <a:off x="7923066" y="2408215"/>
            <a:ext cx="944291" cy="1097280"/>
          </a:xfrm>
          <a:prstGeom prst="parallelogram">
            <a:avLst>
              <a:gd name="adj" fmla="val 19964"/>
            </a:avLst>
          </a:prstGeom>
          <a:solidFill>
            <a:schemeClr val="accent2">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cxnSp>
        <p:nvCxnSpPr>
          <p:cNvPr id="28" name="Straight Connector 27"/>
          <p:cNvCxnSpPr/>
          <p:nvPr/>
        </p:nvCxnSpPr>
        <p:spPr bwMode="auto">
          <a:xfrm rot="16200000" flipH="1">
            <a:off x="1300476" y="3952604"/>
            <a:ext cx="3170436" cy="21948"/>
          </a:xfrm>
          <a:prstGeom prst="line">
            <a:avLst/>
          </a:prstGeom>
          <a:noFill/>
          <a:ln w="38100">
            <a:solidFill>
              <a:schemeClr val="tx1"/>
            </a:solidFill>
            <a:round/>
            <a:headEnd type="none" w="lg" len="med"/>
            <a:tailEnd type="triangle" w="lg"/>
          </a:ln>
        </p:spPr>
      </p:cxnSp>
      <p:cxnSp>
        <p:nvCxnSpPr>
          <p:cNvPr id="29" name="Straight Connector 28"/>
          <p:cNvCxnSpPr/>
          <p:nvPr/>
        </p:nvCxnSpPr>
        <p:spPr bwMode="auto">
          <a:xfrm rot="16200000" flipH="1">
            <a:off x="2247586" y="3941585"/>
            <a:ext cx="3193073" cy="21348"/>
          </a:xfrm>
          <a:prstGeom prst="line">
            <a:avLst/>
          </a:prstGeom>
          <a:noFill/>
          <a:ln w="38100">
            <a:solidFill>
              <a:schemeClr val="tx1"/>
            </a:solidFill>
            <a:round/>
            <a:headEnd type="none" w="lg" len="med"/>
            <a:tailEnd type="triangle" w="lg"/>
          </a:ln>
        </p:spPr>
      </p:cxnSp>
      <p:sp>
        <p:nvSpPr>
          <p:cNvPr id="30" name="Rectangle 29"/>
          <p:cNvSpPr/>
          <p:nvPr/>
        </p:nvSpPr>
        <p:spPr bwMode="auto">
          <a:xfrm>
            <a:off x="2888655" y="2476500"/>
            <a:ext cx="921577" cy="1545167"/>
          </a:xfrm>
          <a:prstGeom prst="rect">
            <a:avLst/>
          </a:prstGeom>
          <a:solidFill>
            <a:srgbClr val="FF6666">
              <a:alpha val="78000"/>
            </a:srgbClr>
          </a:solidFill>
          <a:ln w="38100" cap="flat" cmpd="sng" algn="ctr">
            <a:noFill/>
            <a:prstDash val="solid"/>
            <a:round/>
            <a:headEnd type="none" w="med" len="med"/>
            <a:tailEnd type="triangle" w="med" len="med"/>
          </a:ln>
          <a:effectLst/>
        </p:spPr>
        <p:txBody>
          <a:bodyPr/>
          <a:lstStyle/>
          <a:p>
            <a:endParaRPr lang="en-US" i="0" dirty="0" smtClean="0"/>
          </a:p>
          <a:p>
            <a:endParaRPr lang="en-US" i="0" dirty="0" smtClean="0"/>
          </a:p>
          <a:p>
            <a:r>
              <a:rPr lang="en-US" sz="1900" i="0" dirty="0" smtClean="0"/>
              <a:t>30</a:t>
            </a:r>
            <a:r>
              <a:rPr lang="en-US" altLang="zh-CN" sz="1900" i="0" dirty="0" smtClean="0"/>
              <a:t>dB</a:t>
            </a:r>
            <a:endParaRPr lang="en-US" sz="1900" i="0" dirty="0"/>
          </a:p>
        </p:txBody>
      </p:sp>
      <p:sp>
        <p:nvSpPr>
          <p:cNvPr id="31" name="Rectangle 30"/>
          <p:cNvSpPr/>
          <p:nvPr/>
        </p:nvSpPr>
        <p:spPr bwMode="auto">
          <a:xfrm>
            <a:off x="2904467" y="3999382"/>
            <a:ext cx="905765" cy="995073"/>
          </a:xfrm>
          <a:prstGeom prst="rect">
            <a:avLst/>
          </a:prstGeom>
          <a:solidFill>
            <a:schemeClr val="accent1">
              <a:lumMod val="40000"/>
              <a:lumOff val="60000"/>
              <a:alpha val="68000"/>
            </a:schemeClr>
          </a:solidFill>
          <a:ln w="38100" cap="flat" cmpd="sng" algn="ctr">
            <a:noFill/>
            <a:prstDash val="solid"/>
            <a:round/>
            <a:headEnd type="none" w="med" len="med"/>
            <a:tailEnd type="triangle" w="med" len="med"/>
          </a:ln>
          <a:effectLst/>
        </p:spPr>
        <p:txBody>
          <a:bodyPr/>
          <a:lstStyle/>
          <a:p>
            <a:endParaRPr lang="en-US" i="0" dirty="0" smtClean="0"/>
          </a:p>
          <a:p>
            <a:r>
              <a:rPr lang="en-US" sz="1900" i="0" dirty="0" smtClean="0"/>
              <a:t>40</a:t>
            </a:r>
            <a:r>
              <a:rPr lang="en-US" altLang="zh-CN" sz="1900" i="0" dirty="0" smtClean="0"/>
              <a:t>dB</a:t>
            </a:r>
            <a:endParaRPr lang="en-US" sz="1900" i="0" dirty="0"/>
          </a:p>
        </p:txBody>
      </p:sp>
      <p:sp>
        <p:nvSpPr>
          <p:cNvPr id="35" name="Rounded Rectangle 34"/>
          <p:cNvSpPr/>
          <p:nvPr/>
        </p:nvSpPr>
        <p:spPr bwMode="auto">
          <a:xfrm rot="240000">
            <a:off x="7773637" y="2756456"/>
            <a:ext cx="1163748" cy="491855"/>
          </a:xfrm>
          <a:prstGeom prst="roundRect">
            <a:avLst/>
          </a:prstGeom>
          <a:noFill/>
          <a:ln w="38100" cap="flat" cmpd="sng" algn="ctr">
            <a:noFill/>
            <a:prstDash val="solid"/>
            <a:round/>
            <a:headEnd type="none" w="med" len="med"/>
            <a:tailEnd type="triangle" w="med" len="med"/>
          </a:ln>
          <a:effectLst/>
        </p:spPr>
        <p:txBody>
          <a:bodyPr/>
          <a:lstStyle/>
          <a:p>
            <a:r>
              <a:rPr lang="en-US" sz="1800" i="0" dirty="0" smtClean="0"/>
              <a:t>6M</a:t>
            </a:r>
            <a:r>
              <a:rPr lang="en-US" altLang="zh-CN" sz="1800" i="0" dirty="0" smtClean="0"/>
              <a:t>bps</a:t>
            </a:r>
            <a:endParaRPr lang="en-US" sz="1800" i="0" dirty="0"/>
          </a:p>
        </p:txBody>
      </p:sp>
      <p:sp>
        <p:nvSpPr>
          <p:cNvPr id="37" name="Rounded Rectangle 36"/>
          <p:cNvSpPr/>
          <p:nvPr/>
        </p:nvSpPr>
        <p:spPr bwMode="auto">
          <a:xfrm rot="240000">
            <a:off x="7660376" y="5096067"/>
            <a:ext cx="1086729" cy="491855"/>
          </a:xfrm>
          <a:prstGeom prst="roundRect">
            <a:avLst/>
          </a:prstGeom>
          <a:noFill/>
          <a:ln w="38100" cap="flat" cmpd="sng" algn="ctr">
            <a:noFill/>
            <a:prstDash val="solid"/>
            <a:round/>
            <a:headEnd type="none" w="med" len="med"/>
            <a:tailEnd type="triangle" w="med" len="med"/>
          </a:ln>
          <a:effectLst/>
        </p:spPr>
        <p:txBody>
          <a:bodyPr/>
          <a:lstStyle/>
          <a:p>
            <a:r>
              <a:rPr lang="en-US" sz="1900" b="0" i="0" dirty="0" err="1" smtClean="0">
                <a:latin typeface="Wingdings"/>
                <a:ea typeface="Wingdings"/>
                <a:cs typeface="Wingdings"/>
              </a:rPr>
              <a:t></a:t>
            </a:r>
            <a:r>
              <a:rPr lang="en-US" sz="1900" b="0" i="0" dirty="0" smtClean="0">
                <a:latin typeface="Wingdings"/>
                <a:ea typeface="Wingdings"/>
                <a:cs typeface="Wingdings"/>
              </a:rPr>
              <a:t> </a:t>
            </a:r>
            <a:r>
              <a:rPr lang="en-US" sz="1900" b="0" i="0" dirty="0" err="1" smtClean="0">
                <a:latin typeface="Wingdings"/>
                <a:ea typeface="Wingdings"/>
                <a:cs typeface="Wingdings"/>
              </a:rPr>
              <a:t></a:t>
            </a:r>
            <a:r>
              <a:rPr lang="en-US" sz="1900" b="0" i="0" dirty="0" smtClean="0">
                <a:latin typeface="Wingdings"/>
                <a:ea typeface="Wingdings"/>
                <a:cs typeface="Wingdings"/>
              </a:rPr>
              <a:t> </a:t>
            </a:r>
            <a:r>
              <a:rPr lang="en-US" sz="1900" b="0" i="0" dirty="0" err="1" smtClean="0">
                <a:latin typeface="Wingdings"/>
                <a:ea typeface="Wingdings"/>
                <a:cs typeface="Wingdings"/>
              </a:rPr>
              <a:t></a:t>
            </a:r>
            <a:endParaRPr lang="en-US" sz="1900" b="0" i="0" dirty="0"/>
          </a:p>
        </p:txBody>
      </p:sp>
      <p:sp>
        <p:nvSpPr>
          <p:cNvPr id="41" name="Parallelogram 40"/>
          <p:cNvSpPr/>
          <p:nvPr/>
        </p:nvSpPr>
        <p:spPr bwMode="auto">
          <a:xfrm rot="5400000">
            <a:off x="7927097" y="3180323"/>
            <a:ext cx="924076" cy="1097280"/>
          </a:xfrm>
          <a:prstGeom prst="parallelogram">
            <a:avLst>
              <a:gd name="adj" fmla="val 19964"/>
            </a:avLst>
          </a:prstGeom>
          <a:solidFill>
            <a:schemeClr val="accent2">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42" name="Rounded Rectangle 41"/>
          <p:cNvSpPr/>
          <p:nvPr/>
        </p:nvSpPr>
        <p:spPr bwMode="auto">
          <a:xfrm rot="240000">
            <a:off x="7788004" y="3533530"/>
            <a:ext cx="1163748" cy="491855"/>
          </a:xfrm>
          <a:prstGeom prst="roundRect">
            <a:avLst/>
          </a:prstGeom>
          <a:noFill/>
          <a:ln w="38100" cap="flat" cmpd="sng" algn="ctr">
            <a:noFill/>
            <a:prstDash val="solid"/>
            <a:round/>
            <a:headEnd type="none" w="med" len="med"/>
            <a:tailEnd type="triangle" w="med" len="med"/>
          </a:ln>
          <a:effectLst/>
        </p:spPr>
        <p:txBody>
          <a:bodyPr/>
          <a:lstStyle/>
          <a:p>
            <a:r>
              <a:rPr lang="en-US" sz="1800" i="0" dirty="0" smtClean="0"/>
              <a:t>6M</a:t>
            </a:r>
            <a:r>
              <a:rPr lang="en-US" altLang="zh-CN" sz="1800" i="0" dirty="0" smtClean="0"/>
              <a:t>bps</a:t>
            </a:r>
            <a:endParaRPr lang="en-US" sz="1800" i="0" dirty="0"/>
          </a:p>
        </p:txBody>
      </p:sp>
      <p:sp>
        <p:nvSpPr>
          <p:cNvPr id="22" name="Parallelogram 21"/>
          <p:cNvSpPr/>
          <p:nvPr/>
        </p:nvSpPr>
        <p:spPr bwMode="auto">
          <a:xfrm rot="5400000">
            <a:off x="8073360" y="3791714"/>
            <a:ext cx="632631" cy="1097280"/>
          </a:xfrm>
          <a:prstGeom prst="parallelogram">
            <a:avLst>
              <a:gd name="adj" fmla="val 29678"/>
            </a:avLst>
          </a:prstGeom>
          <a:solidFill>
            <a:schemeClr val="accent2">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24" name="Rounded Rectangle 23"/>
          <p:cNvSpPr/>
          <p:nvPr/>
        </p:nvSpPr>
        <p:spPr bwMode="auto">
          <a:xfrm rot="240000">
            <a:off x="7723986" y="4179184"/>
            <a:ext cx="1356725" cy="425806"/>
          </a:xfrm>
          <a:prstGeom prst="roundRect">
            <a:avLst/>
          </a:prstGeom>
          <a:noFill/>
          <a:ln w="38100" cap="flat" cmpd="sng" algn="ctr">
            <a:noFill/>
            <a:prstDash val="solid"/>
            <a:round/>
            <a:headEnd type="none" w="med" len="med"/>
            <a:tailEnd type="triangle" w="med" len="med"/>
          </a:ln>
          <a:effectLst/>
        </p:spPr>
        <p:txBody>
          <a:bodyPr/>
          <a:lstStyle/>
          <a:p>
            <a:r>
              <a:rPr lang="en-US" sz="1800" i="0" dirty="0" smtClean="0"/>
              <a:t>12M</a:t>
            </a:r>
            <a:r>
              <a:rPr lang="en-US" altLang="zh-CN" sz="1800" i="0" dirty="0" smtClean="0"/>
              <a:t>bps</a:t>
            </a:r>
            <a:endParaRPr lang="en-US" sz="1800" i="0" dirty="0"/>
          </a:p>
        </p:txBody>
      </p:sp>
      <p:sp>
        <p:nvSpPr>
          <p:cNvPr id="25" name="Parallelogram 24"/>
          <p:cNvSpPr/>
          <p:nvPr/>
        </p:nvSpPr>
        <p:spPr bwMode="auto">
          <a:xfrm rot="5400000">
            <a:off x="8077595" y="4261616"/>
            <a:ext cx="632631" cy="1097280"/>
          </a:xfrm>
          <a:prstGeom prst="parallelogram">
            <a:avLst>
              <a:gd name="adj" fmla="val 29678"/>
            </a:avLst>
          </a:prstGeom>
          <a:solidFill>
            <a:schemeClr val="accent2">
              <a:lumMod val="60000"/>
              <a:lumOff val="4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endParaRPr kumimoji="0" lang="en-US" sz="2100" b="1" i="1" u="none" strike="noStrike" cap="none" normalizeH="0" baseline="0">
              <a:ln>
                <a:noFill/>
              </a:ln>
              <a:solidFill>
                <a:schemeClr val="tx1"/>
              </a:solidFill>
              <a:effectLst/>
              <a:latin typeface="Verdana" charset="0"/>
              <a:ea typeface="Arial" charset="0"/>
              <a:cs typeface="Arial" charset="0"/>
            </a:endParaRPr>
          </a:p>
        </p:txBody>
      </p:sp>
      <p:sp>
        <p:nvSpPr>
          <p:cNvPr id="26" name="Rounded Rectangle 25"/>
          <p:cNvSpPr/>
          <p:nvPr/>
        </p:nvSpPr>
        <p:spPr bwMode="auto">
          <a:xfrm rot="240000">
            <a:off x="7728217" y="4627922"/>
            <a:ext cx="1356725" cy="425806"/>
          </a:xfrm>
          <a:prstGeom prst="roundRect">
            <a:avLst/>
          </a:prstGeom>
          <a:noFill/>
          <a:ln w="38100" cap="flat" cmpd="sng" algn="ctr">
            <a:noFill/>
            <a:prstDash val="solid"/>
            <a:round/>
            <a:headEnd type="none" w="med" len="med"/>
            <a:tailEnd type="triangle" w="med" len="med"/>
          </a:ln>
          <a:effectLst/>
        </p:spPr>
        <p:txBody>
          <a:bodyPr/>
          <a:lstStyle/>
          <a:p>
            <a:r>
              <a:rPr lang="en-US" sz="1800" i="0" dirty="0" smtClean="0"/>
              <a:t>12M</a:t>
            </a:r>
            <a:r>
              <a:rPr lang="en-US" altLang="zh-CN" sz="1800" i="0" dirty="0" smtClean="0"/>
              <a:t>bps</a:t>
            </a:r>
            <a:endParaRPr lang="en-US" sz="1800" i="0" dirty="0"/>
          </a:p>
        </p:txBody>
      </p:sp>
      <p:sp>
        <p:nvSpPr>
          <p:cNvPr id="46" name="Right Arrow 45"/>
          <p:cNvSpPr/>
          <p:nvPr/>
        </p:nvSpPr>
        <p:spPr bwMode="auto">
          <a:xfrm>
            <a:off x="2272770" y="3930357"/>
            <a:ext cx="568760" cy="348233"/>
          </a:xfrm>
          <a:prstGeom prst="rightArrow">
            <a:avLst/>
          </a:prstGeom>
          <a:noFill/>
          <a:ln w="38100" cap="flat" cmpd="sng" algn="ctr">
            <a:solidFill>
              <a:schemeClr val="tx1"/>
            </a:solidFill>
            <a:prstDash val="solid"/>
            <a:round/>
            <a:headEnd type="none" w="med" len="med"/>
            <a:tailEnd type="triangle" w="med" len="med"/>
          </a:ln>
          <a:effectLst/>
        </p:spPr>
      </p:sp>
      <p:sp>
        <p:nvSpPr>
          <p:cNvPr id="47" name="Rounded Rectangle 46"/>
          <p:cNvSpPr/>
          <p:nvPr/>
        </p:nvSpPr>
        <p:spPr bwMode="auto">
          <a:xfrm>
            <a:off x="4746079" y="5477304"/>
            <a:ext cx="4397921" cy="826974"/>
          </a:xfrm>
          <a:prstGeom prst="roundRect">
            <a:avLst/>
          </a:prstGeom>
          <a:noFill/>
          <a:ln w="38100" cap="flat" cmpd="sng" algn="ctr">
            <a:noFill/>
            <a:prstDash val="solid"/>
            <a:round/>
            <a:headEnd type="none" w="med" len="med"/>
            <a:tailEnd type="triangle" w="med" len="med"/>
          </a:ln>
          <a:effectLst/>
        </p:spPr>
        <p:txBody>
          <a:bodyPr/>
          <a:lstStyle/>
          <a:p>
            <a:pPr algn="l">
              <a:lnSpc>
                <a:spcPct val="120000"/>
              </a:lnSpc>
            </a:pPr>
            <a:r>
              <a:rPr lang="en-US" altLang="zh-CN" sz="2000" i="0" dirty="0" smtClean="0"/>
              <a:t>2. Lookup SNR-</a:t>
            </a:r>
            <a:r>
              <a:rPr lang="en-US" altLang="zh-CN" sz="2000" i="0" dirty="0" err="1" smtClean="0"/>
              <a:t>Bitrate</a:t>
            </a:r>
            <a:r>
              <a:rPr lang="en-US" altLang="zh-CN" sz="2000" i="0" dirty="0" smtClean="0"/>
              <a:t> table to select anticipatory </a:t>
            </a:r>
            <a:r>
              <a:rPr lang="en-US" altLang="zh-CN" sz="2000" i="0" dirty="0" err="1" smtClean="0"/>
              <a:t>bitrate</a:t>
            </a:r>
            <a:endParaRPr lang="en-US" sz="2000" i="0" dirty="0"/>
          </a:p>
        </p:txBody>
      </p:sp>
      <p:sp>
        <p:nvSpPr>
          <p:cNvPr id="48" name="Rounded Rectangle 47"/>
          <p:cNvSpPr/>
          <p:nvPr/>
        </p:nvSpPr>
        <p:spPr bwMode="auto">
          <a:xfrm>
            <a:off x="333898" y="5455020"/>
            <a:ext cx="4033386" cy="826974"/>
          </a:xfrm>
          <a:prstGeom prst="roundRect">
            <a:avLst/>
          </a:prstGeom>
          <a:noFill/>
          <a:ln w="38100" cap="flat" cmpd="sng" algn="ctr">
            <a:noFill/>
            <a:prstDash val="solid"/>
            <a:round/>
            <a:headEnd type="none" w="med" len="med"/>
            <a:tailEnd type="triangle" w="med" len="med"/>
          </a:ln>
          <a:effectLst/>
        </p:spPr>
        <p:txBody>
          <a:bodyPr/>
          <a:lstStyle/>
          <a:p>
            <a:pPr algn="l">
              <a:lnSpc>
                <a:spcPct val="120000"/>
              </a:lnSpc>
            </a:pPr>
            <a:r>
              <a:rPr lang="en-US" altLang="zh-CN" sz="2000" i="0" dirty="0" smtClean="0"/>
              <a:t>1. Predict future SNR based on mobility pattern</a:t>
            </a:r>
            <a:endParaRPr lang="en-US" sz="2000" i="0" dirty="0"/>
          </a:p>
        </p:txBody>
      </p:sp>
      <p:sp>
        <p:nvSpPr>
          <p:cNvPr id="33" name="Right Arrow 32"/>
          <p:cNvSpPr/>
          <p:nvPr/>
        </p:nvSpPr>
        <p:spPr bwMode="auto">
          <a:xfrm>
            <a:off x="3988489" y="3899753"/>
            <a:ext cx="824436" cy="334268"/>
          </a:xfrm>
          <a:prstGeom prst="rightArrow">
            <a:avLst/>
          </a:prstGeom>
          <a:noFill/>
          <a:ln w="38100" cap="flat" cmpd="sng" algn="ctr">
            <a:solidFill>
              <a:schemeClr val="tx1"/>
            </a:solidFill>
            <a:prstDash val="solid"/>
            <a:round/>
            <a:headEnd type="none" w="med" len="med"/>
            <a:tailEnd type="triangle" w="med" len="med"/>
          </a:ln>
          <a:effectLst/>
        </p:spPr>
      </p:sp>
      <p:sp>
        <p:nvSpPr>
          <p:cNvPr id="34" name="Right Arrow 33"/>
          <p:cNvSpPr/>
          <p:nvPr/>
        </p:nvSpPr>
        <p:spPr bwMode="auto">
          <a:xfrm>
            <a:off x="7263951" y="3830755"/>
            <a:ext cx="535722" cy="358694"/>
          </a:xfrm>
          <a:prstGeom prst="rightArrow">
            <a:avLst/>
          </a:prstGeom>
          <a:noFill/>
          <a:ln w="38100" cap="flat" cmpd="sng" algn="ctr">
            <a:solidFill>
              <a:schemeClr val="tx1"/>
            </a:solidFill>
            <a:prstDash val="solid"/>
            <a:round/>
            <a:headEnd type="none" w="med" len="med"/>
            <a:tailEnd type="triangle" w="med" len="med"/>
          </a:ln>
          <a:effectLst/>
        </p:spPr>
      </p:sp>
      <p:graphicFrame>
        <p:nvGraphicFramePr>
          <p:cNvPr id="54" name="Table 53"/>
          <p:cNvGraphicFramePr>
            <a:graphicFrameLocks noGrp="1"/>
          </p:cNvGraphicFramePr>
          <p:nvPr/>
        </p:nvGraphicFramePr>
        <p:xfrm>
          <a:off x="4888589" y="3023755"/>
          <a:ext cx="2308516" cy="1463040"/>
        </p:xfrm>
        <a:graphic>
          <a:graphicData uri="http://schemas.openxmlformats.org/drawingml/2006/table">
            <a:tbl>
              <a:tblPr firstRow="1" bandRow="1">
                <a:tableStyleId>{616DA210-FB5B-4158-B5E0-FEB733F419BA}</a:tableStyleId>
              </a:tblPr>
              <a:tblGrid>
                <a:gridCol w="874718"/>
                <a:gridCol w="1433798"/>
              </a:tblGrid>
              <a:tr h="363848">
                <a:tc>
                  <a:txBody>
                    <a:bodyPr/>
                    <a:lstStyle/>
                    <a:p>
                      <a:r>
                        <a:rPr lang="en-US" dirty="0" smtClean="0"/>
                        <a:t>SNR</a:t>
                      </a:r>
                      <a:endParaRPr lang="en-US" dirty="0"/>
                    </a:p>
                  </a:txBody>
                  <a:tcPr/>
                </a:tc>
                <a:tc>
                  <a:txBody>
                    <a:bodyPr/>
                    <a:lstStyle/>
                    <a:p>
                      <a:r>
                        <a:rPr lang="en-US" dirty="0" err="1" smtClean="0"/>
                        <a:t>B</a:t>
                      </a:r>
                      <a:r>
                        <a:rPr lang="en-US" altLang="zh-CN" dirty="0" err="1" smtClean="0"/>
                        <a:t>itrate</a:t>
                      </a:r>
                      <a:endParaRPr lang="en-US" dirty="0"/>
                    </a:p>
                  </a:txBody>
                  <a:tcPr/>
                </a:tc>
              </a:tr>
              <a:tr h="363848">
                <a:tc>
                  <a:txBody>
                    <a:bodyPr/>
                    <a:lstStyle/>
                    <a:p>
                      <a:r>
                        <a:rPr lang="en-US" b="1" dirty="0" smtClean="0"/>
                        <a:t>…</a:t>
                      </a:r>
                      <a:endParaRPr lang="en-US" b="1" dirty="0"/>
                    </a:p>
                  </a:txBody>
                  <a:tcPr/>
                </a:tc>
                <a:tc>
                  <a:txBody>
                    <a:bodyPr/>
                    <a:lstStyle/>
                    <a:p>
                      <a:r>
                        <a:rPr lang="en-US" b="1" dirty="0" smtClean="0"/>
                        <a:t>…</a:t>
                      </a:r>
                      <a:endParaRPr lang="en-US" b="1" dirty="0"/>
                    </a:p>
                  </a:txBody>
                  <a:tcPr/>
                </a:tc>
              </a:tr>
              <a:tr h="363848">
                <a:tc>
                  <a:txBody>
                    <a:bodyPr/>
                    <a:lstStyle/>
                    <a:p>
                      <a:r>
                        <a:rPr lang="en-US" b="1" dirty="0" smtClean="0"/>
                        <a:t>40</a:t>
                      </a:r>
                      <a:r>
                        <a:rPr lang="en-US" altLang="zh-CN" b="1" dirty="0" smtClean="0"/>
                        <a:t>dB</a:t>
                      </a:r>
                      <a:endParaRPr lang="en-US" b="1" dirty="0"/>
                    </a:p>
                  </a:txBody>
                  <a:tcPr/>
                </a:tc>
                <a:tc>
                  <a:txBody>
                    <a:bodyPr/>
                    <a:lstStyle/>
                    <a:p>
                      <a:r>
                        <a:rPr lang="en-US" b="1" dirty="0" smtClean="0"/>
                        <a:t>12M</a:t>
                      </a:r>
                      <a:r>
                        <a:rPr lang="en-US" altLang="zh-CN" b="1" dirty="0" smtClean="0"/>
                        <a:t>bps</a:t>
                      </a:r>
                      <a:endParaRPr lang="en-US" b="1" dirty="0"/>
                    </a:p>
                  </a:txBody>
                  <a:tcPr/>
                </a:tc>
              </a:tr>
              <a:tr h="363848">
                <a:tc>
                  <a:txBody>
                    <a:bodyPr/>
                    <a:lstStyle/>
                    <a:p>
                      <a:r>
                        <a:rPr lang="en-US" b="1" dirty="0" smtClean="0"/>
                        <a:t>…</a:t>
                      </a:r>
                      <a:endParaRPr lang="en-US" b="1" dirty="0"/>
                    </a:p>
                  </a:txBody>
                  <a:tcPr/>
                </a:tc>
                <a:tc>
                  <a:txBody>
                    <a:bodyPr/>
                    <a:lstStyle/>
                    <a:p>
                      <a:r>
                        <a:rPr lang="en-US" b="1" dirty="0" smtClean="0"/>
                        <a:t>…</a:t>
                      </a:r>
                      <a:endParaRPr lang="en-US" b="1" dirty="0"/>
                    </a:p>
                  </a:txBody>
                  <a:tcPr/>
                </a:tc>
              </a:tr>
            </a:tbl>
          </a:graphicData>
        </a:graphic>
      </p:graphicFrame>
      <p:grpSp>
        <p:nvGrpSpPr>
          <p:cNvPr id="65" name="Group 64"/>
          <p:cNvGrpSpPr/>
          <p:nvPr/>
        </p:nvGrpSpPr>
        <p:grpSpPr>
          <a:xfrm>
            <a:off x="111410" y="1693614"/>
            <a:ext cx="2540155" cy="2986098"/>
            <a:chOff x="111410" y="1693614"/>
            <a:chExt cx="2540155" cy="2986098"/>
          </a:xfrm>
        </p:grpSpPr>
        <p:sp>
          <p:nvSpPr>
            <p:cNvPr id="45" name="Rectangle 44"/>
            <p:cNvSpPr/>
            <p:nvPr/>
          </p:nvSpPr>
          <p:spPr bwMode="auto">
            <a:xfrm>
              <a:off x="414437" y="3234093"/>
              <a:ext cx="1862668" cy="643384"/>
            </a:xfrm>
            <a:prstGeom prst="rect">
              <a:avLst/>
            </a:prstGeom>
            <a:solidFill>
              <a:schemeClr val="tx2">
                <a:lumMod val="20000"/>
                <a:lumOff val="8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80000"/>
                </a:lnSpc>
                <a:spcBef>
                  <a:spcPct val="20000"/>
                </a:spcBef>
                <a:spcAft>
                  <a:spcPct val="0"/>
                </a:spcAft>
                <a:buClr>
                  <a:schemeClr val="bg1"/>
                </a:buClr>
                <a:buSzPct val="100000"/>
                <a:buFont typeface="Wingdings" charset="2"/>
                <a:buNone/>
                <a:tabLst/>
              </a:pPr>
              <a:r>
                <a:rPr kumimoji="0" lang="en-US" sz="2100" b="1" i="0" u="none" strike="noStrike" cap="none" normalizeH="0" baseline="0" dirty="0" smtClean="0">
                  <a:ln>
                    <a:noFill/>
                  </a:ln>
                  <a:solidFill>
                    <a:schemeClr val="tx1"/>
                  </a:solidFill>
                  <a:effectLst/>
                  <a:latin typeface="Verdana" charset="0"/>
                  <a:ea typeface="Arial" charset="0"/>
                  <a:cs typeface="Arial" charset="0"/>
                </a:rPr>
                <a:t>L</a:t>
              </a:r>
              <a:r>
                <a:rPr kumimoji="0" lang="en-US" altLang="zh-CN" sz="2100" b="1" i="0" u="none" strike="noStrike" cap="none" normalizeH="0" baseline="0" dirty="0" smtClean="0">
                  <a:ln>
                    <a:noFill/>
                  </a:ln>
                  <a:solidFill>
                    <a:schemeClr val="tx1"/>
                  </a:solidFill>
                  <a:effectLst/>
                  <a:latin typeface="Verdana" charset="0"/>
                  <a:ea typeface="Arial" charset="0"/>
                  <a:cs typeface="Arial" charset="0"/>
                </a:rPr>
                <a:t>inear regression</a:t>
              </a:r>
              <a:endParaRPr kumimoji="0" lang="en-US" sz="2100" b="1" i="0" u="none" strike="noStrike" cap="none" normalizeH="0" baseline="0" dirty="0">
                <a:ln>
                  <a:noFill/>
                </a:ln>
                <a:solidFill>
                  <a:schemeClr val="tx1"/>
                </a:solidFill>
                <a:effectLst/>
                <a:latin typeface="Verdana" charset="0"/>
                <a:ea typeface="Arial" charset="0"/>
                <a:cs typeface="Arial" charset="0"/>
              </a:endParaRPr>
            </a:p>
          </p:txBody>
        </p:sp>
        <p:sp>
          <p:nvSpPr>
            <p:cNvPr id="49" name="Rectangle 48"/>
            <p:cNvSpPr/>
            <p:nvPr/>
          </p:nvSpPr>
          <p:spPr bwMode="auto">
            <a:xfrm>
              <a:off x="414438" y="4281079"/>
              <a:ext cx="1862668" cy="398633"/>
            </a:xfrm>
            <a:prstGeom prst="rect">
              <a:avLst/>
            </a:prstGeom>
            <a:solidFill>
              <a:schemeClr val="tx2">
                <a:lumMod val="20000"/>
                <a:lumOff val="80000"/>
              </a:schemeClr>
            </a:solid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80000"/>
                </a:lnSpc>
                <a:spcBef>
                  <a:spcPct val="20000"/>
                </a:spcBef>
                <a:spcAft>
                  <a:spcPct val="0"/>
                </a:spcAft>
                <a:buClr>
                  <a:schemeClr val="bg1"/>
                </a:buClr>
                <a:buSzPct val="100000"/>
                <a:buFont typeface="Wingdings" charset="2"/>
                <a:buNone/>
                <a:tabLst/>
              </a:pPr>
              <a:r>
                <a:rPr kumimoji="0" lang="en-US" sz="2100" b="1" i="0" u="none" strike="noStrike" cap="none" normalizeH="0" baseline="0" dirty="0" smtClean="0">
                  <a:ln>
                    <a:noFill/>
                  </a:ln>
                  <a:solidFill>
                    <a:schemeClr val="tx1"/>
                  </a:solidFill>
                  <a:effectLst/>
                  <a:latin typeface="Verdana" charset="0"/>
                  <a:ea typeface="Arial" charset="0"/>
                  <a:cs typeface="Arial" charset="0"/>
                </a:rPr>
                <a:t>P</a:t>
              </a:r>
              <a:r>
                <a:rPr kumimoji="0" lang="en-US" altLang="zh-CN" sz="2100" b="1" i="0" u="none" strike="noStrike" cap="none" normalizeH="0" baseline="0" dirty="0" smtClean="0">
                  <a:ln>
                    <a:noFill/>
                  </a:ln>
                  <a:solidFill>
                    <a:schemeClr val="tx1"/>
                  </a:solidFill>
                  <a:effectLst/>
                  <a:latin typeface="Verdana" charset="0"/>
                  <a:ea typeface="Arial" charset="0"/>
                  <a:cs typeface="Arial" charset="0"/>
                </a:rPr>
                <a:t>ath loss</a:t>
              </a:r>
              <a:endParaRPr kumimoji="0" lang="en-US" sz="2100" b="1" i="0" u="none" strike="noStrike" cap="none" normalizeH="0" baseline="0" dirty="0">
                <a:ln>
                  <a:noFill/>
                </a:ln>
                <a:solidFill>
                  <a:schemeClr val="tx1"/>
                </a:solidFill>
                <a:effectLst/>
                <a:latin typeface="Verdana" charset="0"/>
                <a:ea typeface="Arial" charset="0"/>
                <a:cs typeface="Arial" charset="0"/>
              </a:endParaRPr>
            </a:p>
          </p:txBody>
        </p:sp>
        <p:sp>
          <p:nvSpPr>
            <p:cNvPr id="55" name="Diamond 54"/>
            <p:cNvSpPr/>
            <p:nvPr/>
          </p:nvSpPr>
          <p:spPr bwMode="auto">
            <a:xfrm>
              <a:off x="178257" y="1693614"/>
              <a:ext cx="2473308" cy="1091935"/>
            </a:xfrm>
            <a:prstGeom prst="diamond">
              <a:avLst/>
            </a:prstGeom>
            <a:noFill/>
            <a:ln w="38100"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pPr>
              <a:r>
                <a:rPr kumimoji="0" lang="en-US" sz="1800" b="1" i="0" u="none" strike="noStrike" cap="none" normalizeH="0" baseline="0" dirty="0" smtClean="0">
                  <a:ln>
                    <a:noFill/>
                  </a:ln>
                  <a:solidFill>
                    <a:schemeClr val="tx1"/>
                  </a:solidFill>
                  <a:effectLst/>
                  <a:latin typeface="Verdana" charset="0"/>
                  <a:ea typeface="Arial" charset="0"/>
                  <a:cs typeface="Arial" charset="0"/>
                </a:rPr>
                <a:t>S</a:t>
              </a:r>
              <a:r>
                <a:rPr kumimoji="0" lang="en-US" altLang="zh-CN" sz="1800" b="1" i="0" u="none" strike="noStrike" cap="none" normalizeH="0" baseline="0" dirty="0" smtClean="0">
                  <a:ln>
                    <a:noFill/>
                  </a:ln>
                  <a:solidFill>
                    <a:schemeClr val="tx1"/>
                  </a:solidFill>
                  <a:effectLst/>
                  <a:latin typeface="Verdana" charset="0"/>
                  <a:ea typeface="Arial" charset="0"/>
                  <a:cs typeface="Arial" charset="0"/>
                </a:rPr>
                <a:t>low mobility?</a:t>
              </a:r>
              <a:endParaRPr kumimoji="0" lang="en-US" sz="1800" b="1" i="0" u="none" strike="noStrike" cap="none" normalizeH="0" baseline="0" dirty="0">
                <a:ln>
                  <a:noFill/>
                </a:ln>
                <a:solidFill>
                  <a:schemeClr val="tx1"/>
                </a:solidFill>
                <a:effectLst/>
                <a:latin typeface="Verdana" charset="0"/>
                <a:ea typeface="Arial" charset="0"/>
                <a:cs typeface="Arial" charset="0"/>
              </a:endParaRPr>
            </a:p>
          </p:txBody>
        </p:sp>
        <p:cxnSp>
          <p:nvCxnSpPr>
            <p:cNvPr id="57" name="Straight Arrow Connector 56"/>
            <p:cNvCxnSpPr>
              <a:stCxn id="55" idx="2"/>
            </p:cNvCxnSpPr>
            <p:nvPr/>
          </p:nvCxnSpPr>
          <p:spPr bwMode="auto">
            <a:xfrm rot="16200000" flipH="1">
              <a:off x="1197640" y="3002819"/>
              <a:ext cx="445682" cy="11141"/>
            </a:xfrm>
            <a:prstGeom prst="straightConnector1">
              <a:avLst/>
            </a:prstGeom>
            <a:noFill/>
            <a:ln w="47625">
              <a:solidFill>
                <a:schemeClr val="tx1"/>
              </a:solidFill>
              <a:round/>
              <a:headEnd/>
              <a:tailEnd type="triangle"/>
            </a:ln>
          </p:spPr>
        </p:cxnSp>
        <p:sp>
          <p:nvSpPr>
            <p:cNvPr id="61" name="TextBox 60"/>
            <p:cNvSpPr txBox="1"/>
            <p:nvPr/>
          </p:nvSpPr>
          <p:spPr>
            <a:xfrm>
              <a:off x="1380357" y="2785545"/>
              <a:ext cx="721697" cy="361637"/>
            </a:xfrm>
            <a:prstGeom prst="rect">
              <a:avLst/>
            </a:prstGeom>
            <a:noFill/>
          </p:spPr>
          <p:txBody>
            <a:bodyPr wrap="none" rtlCol="0">
              <a:spAutoFit/>
            </a:bodyPr>
            <a:lstStyle/>
            <a:p>
              <a:r>
                <a:rPr lang="en-US" i="0" dirty="0" smtClean="0"/>
                <a:t>Y</a:t>
              </a:r>
              <a:r>
                <a:rPr lang="en-US" altLang="zh-CN" i="0" dirty="0" smtClean="0"/>
                <a:t>es</a:t>
              </a:r>
              <a:endParaRPr lang="en-US" i="0" dirty="0"/>
            </a:p>
          </p:txBody>
        </p:sp>
        <p:cxnSp>
          <p:nvCxnSpPr>
            <p:cNvPr id="63" name="Shape 62"/>
            <p:cNvCxnSpPr/>
            <p:nvPr/>
          </p:nvCxnSpPr>
          <p:spPr bwMode="auto">
            <a:xfrm rot="16200000" flipH="1">
              <a:off x="-853063" y="3237474"/>
              <a:ext cx="2298821" cy="280746"/>
            </a:xfrm>
            <a:prstGeom prst="bentConnector2">
              <a:avLst/>
            </a:prstGeom>
            <a:noFill/>
            <a:ln w="44450">
              <a:solidFill>
                <a:schemeClr val="tx1"/>
              </a:solidFill>
              <a:round/>
              <a:headEnd/>
              <a:tailEnd type="triangle"/>
            </a:ln>
          </p:spPr>
        </p:cxnSp>
        <p:sp>
          <p:nvSpPr>
            <p:cNvPr id="64" name="TextBox 63"/>
            <p:cNvSpPr txBox="1"/>
            <p:nvPr/>
          </p:nvSpPr>
          <p:spPr>
            <a:xfrm>
              <a:off x="111410" y="2629556"/>
              <a:ext cx="597564" cy="361637"/>
            </a:xfrm>
            <a:prstGeom prst="rect">
              <a:avLst/>
            </a:prstGeom>
            <a:noFill/>
          </p:spPr>
          <p:txBody>
            <a:bodyPr wrap="none" rtlCol="0">
              <a:spAutoFit/>
            </a:bodyPr>
            <a:lstStyle/>
            <a:p>
              <a:r>
                <a:rPr lang="en-US" i="0" dirty="0" smtClean="0"/>
                <a:t>N</a:t>
              </a:r>
              <a:r>
                <a:rPr lang="en-US" altLang="zh-CN" i="0" dirty="0" smtClean="0"/>
                <a:t>o</a:t>
              </a:r>
              <a:endParaRPr lang="en-US" i="0" dirty="0"/>
            </a:p>
          </p:txBody>
        </p:sp>
      </p:grpSp>
    </p:spTree>
  </p:cSld>
  <p:clrMapOvr>
    <a:masterClrMapping/>
  </p:clrMapOvr>
  <p:transition advTm="47416"/>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Slide Number Placeholder 3"/>
          <p:cNvSpPr>
            <a:spLocks noGrp="1"/>
          </p:cNvSpPr>
          <p:nvPr>
            <p:ph type="sldNum" sz="quarter" idx="10"/>
          </p:nvPr>
        </p:nvSpPr>
        <p:spPr>
          <a:noFill/>
        </p:spPr>
        <p:txBody>
          <a:bodyPr/>
          <a:lstStyle/>
          <a:p>
            <a:pPr defTabSz="1000125"/>
            <a:fld id="{43B2ABA4-607F-7F42-9B53-0A88AF174F02}" type="slidenum">
              <a:rPr lang="en-US" smtClean="0"/>
              <a:pPr defTabSz="1000125"/>
              <a:t>13</a:t>
            </a:fld>
            <a:endParaRPr lang="en-US" smtClean="0"/>
          </a:p>
        </p:txBody>
      </p:sp>
      <p:sp>
        <p:nvSpPr>
          <p:cNvPr id="47107" name="Rectangle 2"/>
          <p:cNvSpPr>
            <a:spLocks noGrp="1" noChangeArrowheads="1"/>
          </p:cNvSpPr>
          <p:nvPr>
            <p:ph type="title"/>
          </p:nvPr>
        </p:nvSpPr>
        <p:spPr>
          <a:xfrm>
            <a:off x="382588" y="152400"/>
            <a:ext cx="8612187" cy="990600"/>
          </a:xfrm>
        </p:spPr>
        <p:txBody>
          <a:bodyPr/>
          <a:lstStyle/>
          <a:p>
            <a:pPr eaLnBrk="1" hangingPunct="1"/>
            <a:r>
              <a:rPr lang="en-US" dirty="0" smtClean="0"/>
              <a:t>SNR-</a:t>
            </a:r>
            <a:r>
              <a:rPr lang="en-US" dirty="0" err="1" smtClean="0"/>
              <a:t>B</a:t>
            </a:r>
            <a:r>
              <a:rPr lang="en-US" altLang="zh-CN" dirty="0" err="1" smtClean="0"/>
              <a:t>itrate</a:t>
            </a:r>
            <a:r>
              <a:rPr lang="en-US" altLang="zh-CN" dirty="0" smtClean="0"/>
              <a:t> table</a:t>
            </a:r>
            <a:endParaRPr lang="en-US" dirty="0" smtClean="0"/>
          </a:p>
        </p:txBody>
      </p:sp>
      <p:sp>
        <p:nvSpPr>
          <p:cNvPr id="47108" name="Rectangle 3"/>
          <p:cNvSpPr>
            <a:spLocks noGrp="1" noChangeArrowheads="1"/>
          </p:cNvSpPr>
          <p:nvPr>
            <p:ph type="body" idx="1"/>
          </p:nvPr>
        </p:nvSpPr>
        <p:spPr/>
        <p:txBody>
          <a:bodyPr/>
          <a:lstStyle/>
          <a:p>
            <a:pPr eaLnBrk="1" hangingPunct="1"/>
            <a:r>
              <a:rPr lang="en-US" altLang="zh-CN" dirty="0" smtClean="0"/>
              <a:t>Maintains </a:t>
            </a:r>
            <a:r>
              <a:rPr lang="en-US" altLang="zh-CN" dirty="0" err="1" smtClean="0"/>
              <a:t>bitrate</a:t>
            </a:r>
            <a:r>
              <a:rPr lang="en-US" altLang="zh-CN" dirty="0" smtClean="0"/>
              <a:t> that maximizes </a:t>
            </a:r>
            <a:r>
              <a:rPr lang="en-US" altLang="zh-CN" dirty="0" err="1" smtClean="0"/>
              <a:t>goodput</a:t>
            </a:r>
            <a:r>
              <a:rPr lang="en-US" altLang="zh-CN" dirty="0" smtClean="0"/>
              <a:t> at each SNR</a:t>
            </a:r>
          </a:p>
        </p:txBody>
      </p:sp>
      <p:pic>
        <p:nvPicPr>
          <p:cNvPr id="19" name="Picture 18" descr="snrbestbitrate.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950794" y="2276090"/>
            <a:ext cx="5943600" cy="4152900"/>
          </a:xfrm>
          <a:prstGeom prst="rect">
            <a:avLst/>
          </a:prstGeom>
        </p:spPr>
      </p:pic>
    </p:spTree>
  </p:cSld>
  <p:clrMapOvr>
    <a:masterClrMapping/>
  </p:clrMapOvr>
  <p:transition advTm="3990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Slide Number Placeholder 3"/>
          <p:cNvSpPr>
            <a:spLocks noGrp="1"/>
          </p:cNvSpPr>
          <p:nvPr>
            <p:ph type="sldNum" sz="quarter" idx="10"/>
          </p:nvPr>
        </p:nvSpPr>
        <p:spPr>
          <a:noFill/>
        </p:spPr>
        <p:txBody>
          <a:bodyPr/>
          <a:lstStyle/>
          <a:p>
            <a:pPr defTabSz="1000125"/>
            <a:fld id="{1FA30D5B-E918-6E4E-96B1-52ADDD9A6C73}" type="slidenum">
              <a:rPr lang="en-US" smtClean="0"/>
              <a:pPr defTabSz="1000125"/>
              <a:t>14</a:t>
            </a:fld>
            <a:endParaRPr lang="en-US" smtClean="0"/>
          </a:p>
        </p:txBody>
      </p:sp>
      <p:sp>
        <p:nvSpPr>
          <p:cNvPr id="30723" name="Rectangle 2"/>
          <p:cNvSpPr>
            <a:spLocks noGrp="1" noChangeArrowheads="1"/>
          </p:cNvSpPr>
          <p:nvPr>
            <p:ph type="title"/>
          </p:nvPr>
        </p:nvSpPr>
        <p:spPr>
          <a:xfrm>
            <a:off x="382588" y="152400"/>
            <a:ext cx="8612187" cy="990600"/>
          </a:xfrm>
        </p:spPr>
        <p:txBody>
          <a:bodyPr/>
          <a:lstStyle/>
          <a:p>
            <a:pPr eaLnBrk="1" hangingPunct="1"/>
            <a:r>
              <a:rPr lang="en-US" smtClean="0"/>
              <a:t>Outline</a:t>
            </a:r>
          </a:p>
        </p:txBody>
      </p:sp>
      <p:sp>
        <p:nvSpPr>
          <p:cNvPr id="24580" name="Rectangle 3"/>
          <p:cNvSpPr>
            <a:spLocks noGrp="1" noChangeArrowheads="1"/>
          </p:cNvSpPr>
          <p:nvPr>
            <p:ph type="body" idx="1"/>
          </p:nvPr>
        </p:nvSpPr>
        <p:spPr/>
        <p:txBody>
          <a:bodyPr/>
          <a:lstStyle/>
          <a:p>
            <a:pPr eaLnBrk="1" hangingPunct="1"/>
            <a:r>
              <a:rPr lang="en-US" altLang="zh-CN" dirty="0" smtClean="0">
                <a:solidFill>
                  <a:schemeClr val="accent3">
                    <a:lumMod val="65000"/>
                  </a:schemeClr>
                </a:solidFill>
              </a:rPr>
              <a:t>Why anticipatory </a:t>
            </a:r>
            <a:r>
              <a:rPr lang="en-US" altLang="zh-CN" dirty="0" err="1" smtClean="0">
                <a:solidFill>
                  <a:schemeClr val="accent3">
                    <a:lumMod val="65000"/>
                  </a:schemeClr>
                </a:solidFill>
              </a:rPr>
              <a:t>bitrate</a:t>
            </a:r>
            <a:r>
              <a:rPr lang="en-US" altLang="zh-CN" dirty="0" smtClean="0">
                <a:solidFill>
                  <a:schemeClr val="accent3">
                    <a:lumMod val="65000"/>
                  </a:schemeClr>
                </a:solidFill>
              </a:rPr>
              <a:t> control</a:t>
            </a:r>
          </a:p>
          <a:p>
            <a:pPr eaLnBrk="1" hangingPunct="1"/>
            <a:r>
              <a:rPr lang="en-US" altLang="zh-CN" dirty="0" err="1" smtClean="0">
                <a:solidFill>
                  <a:schemeClr val="accent3">
                    <a:lumMod val="65000"/>
                  </a:schemeClr>
                </a:solidFill>
              </a:rPr>
              <a:t>BlockRate</a:t>
            </a:r>
            <a:r>
              <a:rPr lang="en-US" altLang="zh-CN" dirty="0" smtClean="0">
                <a:solidFill>
                  <a:schemeClr val="accent3">
                    <a:lumMod val="65000"/>
                  </a:schemeClr>
                </a:solidFill>
              </a:rPr>
              <a:t> design and implementation </a:t>
            </a:r>
          </a:p>
          <a:p>
            <a:pPr eaLnBrk="1" hangingPunct="1"/>
            <a:r>
              <a:rPr lang="en-US" altLang="zh-CN" dirty="0" smtClean="0"/>
              <a:t>Evaluation</a:t>
            </a:r>
          </a:p>
          <a:p>
            <a:pPr eaLnBrk="1" hangingPunct="1"/>
            <a:r>
              <a:rPr lang="en-US" altLang="zh-CN" dirty="0" smtClean="0">
                <a:solidFill>
                  <a:schemeClr val="accent3">
                    <a:lumMod val="65000"/>
                  </a:schemeClr>
                </a:solidFill>
              </a:rPr>
              <a:t>Conclusion</a:t>
            </a:r>
          </a:p>
        </p:txBody>
      </p:sp>
    </p:spTree>
  </p:cSld>
  <p:clrMapOvr>
    <a:masterClrMapping/>
  </p:clrMapOvr>
  <p:transition advTm="4833"/>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2" name="Slide Number Placeholder 3"/>
          <p:cNvSpPr>
            <a:spLocks noGrp="1"/>
          </p:cNvSpPr>
          <p:nvPr>
            <p:ph type="sldNum" sz="quarter" idx="10"/>
          </p:nvPr>
        </p:nvSpPr>
        <p:spPr>
          <a:noFill/>
        </p:spPr>
        <p:txBody>
          <a:bodyPr/>
          <a:lstStyle/>
          <a:p>
            <a:pPr defTabSz="1000125"/>
            <a:fld id="{4F9031FC-E74E-DB47-855A-DA46DF28935A}" type="slidenum">
              <a:rPr lang="en-US" smtClean="0"/>
              <a:pPr defTabSz="1000125"/>
              <a:t>15</a:t>
            </a:fld>
            <a:endParaRPr lang="en-US" smtClean="0"/>
          </a:p>
        </p:txBody>
      </p:sp>
      <p:sp>
        <p:nvSpPr>
          <p:cNvPr id="51203" name="Rectangle 2"/>
          <p:cNvSpPr>
            <a:spLocks noGrp="1" noChangeArrowheads="1"/>
          </p:cNvSpPr>
          <p:nvPr>
            <p:ph type="title"/>
          </p:nvPr>
        </p:nvSpPr>
        <p:spPr>
          <a:xfrm>
            <a:off x="382588" y="152400"/>
            <a:ext cx="8612187" cy="990600"/>
          </a:xfrm>
        </p:spPr>
        <p:txBody>
          <a:bodyPr/>
          <a:lstStyle/>
          <a:p>
            <a:pPr eaLnBrk="1" hangingPunct="1"/>
            <a:r>
              <a:rPr lang="en-US" dirty="0" smtClean="0"/>
              <a:t>Experimental setup</a:t>
            </a:r>
          </a:p>
        </p:txBody>
      </p:sp>
      <p:sp>
        <p:nvSpPr>
          <p:cNvPr id="51204" name="Rectangle 3"/>
          <p:cNvSpPr>
            <a:spLocks noGrp="1" noChangeArrowheads="1"/>
          </p:cNvSpPr>
          <p:nvPr>
            <p:ph type="body" idx="1"/>
          </p:nvPr>
        </p:nvSpPr>
        <p:spPr/>
        <p:txBody>
          <a:bodyPr/>
          <a:lstStyle/>
          <a:p>
            <a:pPr lvl="1" eaLnBrk="1" hangingPunct="1"/>
            <a:endParaRPr lang="en-US" altLang="zh-CN" dirty="0" smtClean="0"/>
          </a:p>
          <a:p>
            <a:pPr lvl="1" eaLnBrk="1" hangingPunct="1"/>
            <a:endParaRPr lang="en-US" altLang="zh-CN" dirty="0" smtClean="0"/>
          </a:p>
          <a:p>
            <a:pPr lvl="1" eaLnBrk="1" hangingPunct="1"/>
            <a:endParaRPr lang="en-US" altLang="zh-CN" dirty="0" smtClean="0"/>
          </a:p>
          <a:p>
            <a:pPr lvl="1" eaLnBrk="1" hangingPunct="1"/>
            <a:endParaRPr lang="en-US" altLang="zh-CN" dirty="0" smtClean="0"/>
          </a:p>
          <a:p>
            <a:pPr lvl="1" eaLnBrk="1" hangingPunct="1"/>
            <a:endParaRPr lang="en-US" altLang="zh-CN" dirty="0" smtClean="0"/>
          </a:p>
        </p:txBody>
      </p:sp>
      <p:pic>
        <p:nvPicPr>
          <p:cNvPr id="5" name="Picture 4" descr="images.jpeg"/>
          <p:cNvPicPr>
            <a:picLocks noChangeAspect="1"/>
          </p:cNvPicPr>
          <p:nvPr/>
        </p:nvPicPr>
        <p:blipFill>
          <a:blip r:embed="rId4"/>
          <a:srcRect/>
          <a:stretch>
            <a:fillRect/>
          </a:stretch>
        </p:blipFill>
        <p:spPr bwMode="auto">
          <a:xfrm>
            <a:off x="683245" y="1843261"/>
            <a:ext cx="2011748" cy="1734829"/>
          </a:xfrm>
          <a:prstGeom prst="rect">
            <a:avLst/>
          </a:prstGeom>
          <a:noFill/>
          <a:ln w="9525">
            <a:noFill/>
            <a:miter lim="800000"/>
            <a:headEnd/>
            <a:tailEnd/>
          </a:ln>
        </p:spPr>
      </p:pic>
      <p:pic>
        <p:nvPicPr>
          <p:cNvPr id="11" name="Picture 10" descr="images.jpeg"/>
          <p:cNvPicPr>
            <a:picLocks noChangeAspect="1"/>
          </p:cNvPicPr>
          <p:nvPr/>
        </p:nvPicPr>
        <p:blipFill>
          <a:blip r:embed="rId5"/>
          <a:stretch>
            <a:fillRect/>
          </a:stretch>
        </p:blipFill>
        <p:spPr>
          <a:xfrm>
            <a:off x="1859587" y="4402760"/>
            <a:ext cx="859368" cy="646836"/>
          </a:xfrm>
          <a:prstGeom prst="rect">
            <a:avLst/>
          </a:prstGeom>
        </p:spPr>
      </p:pic>
      <p:pic>
        <p:nvPicPr>
          <p:cNvPr id="12" name="Picture 11" descr="Vehicle1.jpeg"/>
          <p:cNvPicPr>
            <a:picLocks noChangeAspect="1"/>
          </p:cNvPicPr>
          <p:nvPr/>
        </p:nvPicPr>
        <p:blipFill>
          <a:blip r:embed="rId6"/>
          <a:stretch>
            <a:fillRect/>
          </a:stretch>
        </p:blipFill>
        <p:spPr>
          <a:xfrm>
            <a:off x="594247" y="4920032"/>
            <a:ext cx="970087" cy="854571"/>
          </a:xfrm>
          <a:prstGeom prst="rect">
            <a:avLst/>
          </a:prstGeom>
        </p:spPr>
      </p:pic>
      <p:cxnSp>
        <p:nvCxnSpPr>
          <p:cNvPr id="13" name="Elbow Connector 12"/>
          <p:cNvCxnSpPr/>
          <p:nvPr/>
        </p:nvCxnSpPr>
        <p:spPr bwMode="auto">
          <a:xfrm rot="10800000" flipV="1">
            <a:off x="1460169" y="4721149"/>
            <a:ext cx="620891" cy="508000"/>
          </a:xfrm>
          <a:prstGeom prst="bentConnector3">
            <a:avLst>
              <a:gd name="adj1" fmla="val 50000"/>
            </a:avLst>
          </a:prstGeom>
          <a:solidFill>
            <a:schemeClr val="accent1"/>
          </a:solidFill>
          <a:ln w="38100" cap="flat" cmpd="sng" algn="ctr">
            <a:solidFill>
              <a:schemeClr val="tx1"/>
            </a:solidFill>
            <a:prstDash val="solid"/>
            <a:round/>
            <a:headEnd type="none" w="med" len="med"/>
            <a:tailEnd type="triangle" w="lg"/>
          </a:ln>
          <a:effectLst/>
        </p:spPr>
      </p:cxnSp>
      <p:pic>
        <p:nvPicPr>
          <p:cNvPr id="10" name="Picture 9" descr="testbed.pdf"/>
          <p:cNvPicPr>
            <a:picLocks noChangeAspect="1"/>
          </p:cNvPicPr>
          <p:nvPr/>
        </p:nvPicPr>
        <mc:AlternateContent>
          <mc:Choice xmlns:ma="http://schemas.microsoft.com/office/mac/drawingml/2008/main" Requires="ma">
            <p:blipFill>
              <a:blip r:embed="rId7"/>
              <a:stretch>
                <a:fillRect/>
              </a:stretch>
            </p:blipFill>
          </mc:Choice>
          <mc:Fallback>
            <p:blipFill>
              <a:blip r:embed="rId8"/>
              <a:stretch>
                <a:fillRect/>
              </a:stretch>
            </p:blipFill>
          </mc:Fallback>
        </mc:AlternateContent>
        <p:spPr>
          <a:xfrm>
            <a:off x="6372250" y="1909183"/>
            <a:ext cx="2487143" cy="1544993"/>
          </a:xfrm>
          <a:prstGeom prst="rect">
            <a:avLst/>
          </a:prstGeom>
        </p:spPr>
      </p:pic>
      <p:sp>
        <p:nvSpPr>
          <p:cNvPr id="14" name="TextBox 13"/>
          <p:cNvSpPr txBox="1"/>
          <p:nvPr/>
        </p:nvSpPr>
        <p:spPr>
          <a:xfrm>
            <a:off x="665201" y="1131896"/>
            <a:ext cx="2277811" cy="425758"/>
          </a:xfrm>
          <a:prstGeom prst="rect">
            <a:avLst/>
          </a:prstGeom>
          <a:noFill/>
        </p:spPr>
        <p:txBody>
          <a:bodyPr wrap="square" rtlCol="0">
            <a:spAutoFit/>
          </a:bodyPr>
          <a:lstStyle/>
          <a:p>
            <a:pPr algn="l"/>
            <a:r>
              <a:rPr lang="en-US" sz="2600" i="0" dirty="0" smtClean="0"/>
              <a:t>Vehicular</a:t>
            </a:r>
            <a:endParaRPr lang="en-US" sz="2600" i="0" dirty="0"/>
          </a:p>
        </p:txBody>
      </p:sp>
      <p:sp>
        <p:nvSpPr>
          <p:cNvPr id="15" name="TextBox 14"/>
          <p:cNvSpPr txBox="1"/>
          <p:nvPr/>
        </p:nvSpPr>
        <p:spPr>
          <a:xfrm>
            <a:off x="3512345" y="1129558"/>
            <a:ext cx="2266512" cy="425609"/>
          </a:xfrm>
          <a:prstGeom prst="rect">
            <a:avLst/>
          </a:prstGeom>
          <a:noFill/>
        </p:spPr>
        <p:txBody>
          <a:bodyPr wrap="square" rtlCol="0">
            <a:spAutoFit/>
          </a:bodyPr>
          <a:lstStyle/>
          <a:p>
            <a:pPr algn="l"/>
            <a:r>
              <a:rPr lang="en-US" sz="2600" i="0" dirty="0" smtClean="0"/>
              <a:t>Pedestrian</a:t>
            </a:r>
            <a:endParaRPr lang="en-US" sz="2600" i="0" dirty="0"/>
          </a:p>
        </p:txBody>
      </p:sp>
      <p:sp>
        <p:nvSpPr>
          <p:cNvPr id="16" name="TextBox 15"/>
          <p:cNvSpPr txBox="1"/>
          <p:nvPr/>
        </p:nvSpPr>
        <p:spPr>
          <a:xfrm>
            <a:off x="6836232" y="1145048"/>
            <a:ext cx="1297643" cy="425758"/>
          </a:xfrm>
          <a:prstGeom prst="rect">
            <a:avLst/>
          </a:prstGeom>
          <a:noFill/>
        </p:spPr>
        <p:txBody>
          <a:bodyPr wrap="square" rtlCol="0">
            <a:spAutoFit/>
          </a:bodyPr>
          <a:lstStyle/>
          <a:p>
            <a:pPr algn="l"/>
            <a:r>
              <a:rPr lang="en-US" sz="2600" i="0" dirty="0" smtClean="0"/>
              <a:t>Static</a:t>
            </a:r>
            <a:endParaRPr lang="en-US" sz="2600" i="0" dirty="0"/>
          </a:p>
        </p:txBody>
      </p:sp>
      <p:sp>
        <p:nvSpPr>
          <p:cNvPr id="17" name="TextBox 16"/>
          <p:cNvSpPr txBox="1"/>
          <p:nvPr/>
        </p:nvSpPr>
        <p:spPr>
          <a:xfrm>
            <a:off x="599058" y="3725753"/>
            <a:ext cx="2568879" cy="374461"/>
          </a:xfrm>
          <a:prstGeom prst="rect">
            <a:avLst/>
          </a:prstGeom>
          <a:noFill/>
        </p:spPr>
        <p:txBody>
          <a:bodyPr wrap="square" rtlCol="0">
            <a:spAutoFit/>
          </a:bodyPr>
          <a:lstStyle/>
          <a:p>
            <a:pPr algn="l"/>
            <a:r>
              <a:rPr lang="en-US" b="0" i="0" dirty="0" smtClean="0"/>
              <a:t>V-to-V: 20 buses</a:t>
            </a:r>
            <a:endParaRPr lang="en-US" b="0" i="0" dirty="0"/>
          </a:p>
        </p:txBody>
      </p:sp>
      <p:sp>
        <p:nvSpPr>
          <p:cNvPr id="18" name="TextBox 17"/>
          <p:cNvSpPr txBox="1"/>
          <p:nvPr/>
        </p:nvSpPr>
        <p:spPr>
          <a:xfrm>
            <a:off x="582562" y="5929361"/>
            <a:ext cx="2568879" cy="374461"/>
          </a:xfrm>
          <a:prstGeom prst="rect">
            <a:avLst/>
          </a:prstGeom>
          <a:noFill/>
        </p:spPr>
        <p:txBody>
          <a:bodyPr wrap="square" rtlCol="0">
            <a:spAutoFit/>
          </a:bodyPr>
          <a:lstStyle/>
          <a:p>
            <a:pPr algn="l"/>
            <a:r>
              <a:rPr lang="en-US" sz="2200" b="0" i="0" dirty="0" smtClean="0"/>
              <a:t>V-to-AP: 2 cars</a:t>
            </a:r>
            <a:endParaRPr lang="en-US" sz="2200" b="0" i="0" dirty="0"/>
          </a:p>
        </p:txBody>
      </p:sp>
      <p:sp>
        <p:nvSpPr>
          <p:cNvPr id="19" name="TextBox 18"/>
          <p:cNvSpPr txBox="1"/>
          <p:nvPr/>
        </p:nvSpPr>
        <p:spPr>
          <a:xfrm>
            <a:off x="6022252" y="3745694"/>
            <a:ext cx="3453380" cy="349031"/>
          </a:xfrm>
          <a:prstGeom prst="rect">
            <a:avLst/>
          </a:prstGeom>
          <a:noFill/>
        </p:spPr>
        <p:txBody>
          <a:bodyPr wrap="square" rtlCol="0">
            <a:spAutoFit/>
          </a:bodyPr>
          <a:lstStyle/>
          <a:p>
            <a:pPr algn="l"/>
            <a:r>
              <a:rPr lang="en-US" sz="2000" b="0" i="0" dirty="0" smtClean="0"/>
              <a:t>Mesh:16 </a:t>
            </a:r>
            <a:r>
              <a:rPr lang="en-US" sz="2000" b="0" i="0" dirty="0" err="1" smtClean="0"/>
              <a:t>MacMini</a:t>
            </a:r>
            <a:r>
              <a:rPr lang="en-US" sz="2000" b="0" i="0" dirty="0" smtClean="0"/>
              <a:t> nodes</a:t>
            </a:r>
            <a:endParaRPr lang="en-US" sz="2000" b="0" i="0" dirty="0"/>
          </a:p>
        </p:txBody>
      </p:sp>
      <p:pic>
        <p:nvPicPr>
          <p:cNvPr id="22" name="Picture 21" descr="pedestrian1.png"/>
          <p:cNvPicPr>
            <a:picLocks noChangeAspect="1"/>
          </p:cNvPicPr>
          <p:nvPr/>
        </p:nvPicPr>
        <p:blipFill>
          <a:blip r:embed="rId9"/>
          <a:stretch>
            <a:fillRect/>
          </a:stretch>
        </p:blipFill>
        <p:spPr>
          <a:xfrm>
            <a:off x="3606897" y="1860891"/>
            <a:ext cx="2015412" cy="1701711"/>
          </a:xfrm>
          <a:prstGeom prst="rect">
            <a:avLst/>
          </a:prstGeom>
        </p:spPr>
      </p:pic>
      <p:sp>
        <p:nvSpPr>
          <p:cNvPr id="23" name="TextBox 22"/>
          <p:cNvSpPr txBox="1"/>
          <p:nvPr/>
        </p:nvSpPr>
        <p:spPr>
          <a:xfrm>
            <a:off x="3464424" y="3730204"/>
            <a:ext cx="2562704" cy="361637"/>
          </a:xfrm>
          <a:prstGeom prst="rect">
            <a:avLst/>
          </a:prstGeom>
          <a:noFill/>
        </p:spPr>
        <p:txBody>
          <a:bodyPr wrap="square" rtlCol="0">
            <a:spAutoFit/>
          </a:bodyPr>
          <a:lstStyle/>
          <a:p>
            <a:pPr algn="l"/>
            <a:r>
              <a:rPr lang="en-US" b="0" i="0" dirty="0" smtClean="0"/>
              <a:t>2 mobile laptops</a:t>
            </a:r>
            <a:endParaRPr lang="en-US" b="0" i="0" dirty="0"/>
          </a:p>
        </p:txBody>
      </p:sp>
      <p:sp>
        <p:nvSpPr>
          <p:cNvPr id="24" name="TextBox 23"/>
          <p:cNvSpPr txBox="1"/>
          <p:nvPr/>
        </p:nvSpPr>
        <p:spPr>
          <a:xfrm>
            <a:off x="3684458" y="5925313"/>
            <a:ext cx="2448972" cy="374461"/>
          </a:xfrm>
          <a:prstGeom prst="rect">
            <a:avLst/>
          </a:prstGeom>
          <a:noFill/>
        </p:spPr>
        <p:txBody>
          <a:bodyPr wrap="square" rtlCol="0">
            <a:spAutoFit/>
          </a:bodyPr>
          <a:lstStyle/>
          <a:p>
            <a:pPr algn="l"/>
            <a:r>
              <a:rPr lang="en-US" sz="2200" b="0" i="0" dirty="0" smtClean="0"/>
              <a:t>ns3 simulation</a:t>
            </a:r>
            <a:endParaRPr lang="en-US" sz="2200" b="0" i="0" dirty="0"/>
          </a:p>
        </p:txBody>
      </p:sp>
      <p:pic>
        <p:nvPicPr>
          <p:cNvPr id="26" name="Picture 25" descr="laptop.jpeg"/>
          <p:cNvPicPr>
            <a:picLocks noChangeAspect="1"/>
          </p:cNvPicPr>
          <p:nvPr/>
        </p:nvPicPr>
        <p:blipFill>
          <a:blip r:embed="rId10"/>
          <a:stretch>
            <a:fillRect/>
          </a:stretch>
        </p:blipFill>
        <p:spPr>
          <a:xfrm>
            <a:off x="3539902" y="5014657"/>
            <a:ext cx="731968" cy="731968"/>
          </a:xfrm>
          <a:prstGeom prst="rect">
            <a:avLst/>
          </a:prstGeom>
        </p:spPr>
      </p:pic>
      <p:cxnSp>
        <p:nvCxnSpPr>
          <p:cNvPr id="28" name="Straight Connector 27"/>
          <p:cNvCxnSpPr/>
          <p:nvPr/>
        </p:nvCxnSpPr>
        <p:spPr bwMode="auto">
          <a:xfrm flipV="1">
            <a:off x="4078994" y="5351611"/>
            <a:ext cx="1316736" cy="16931"/>
          </a:xfrm>
          <a:prstGeom prst="line">
            <a:avLst/>
          </a:prstGeom>
          <a:solidFill>
            <a:schemeClr val="accent1"/>
          </a:solidFill>
          <a:ln w="38100" cap="flat" cmpd="sng" algn="ctr">
            <a:solidFill>
              <a:schemeClr val="tx1"/>
            </a:solidFill>
            <a:prstDash val="solid"/>
            <a:round/>
            <a:headEnd type="none" w="med" len="med"/>
            <a:tailEnd type="triangle" w="lg"/>
          </a:ln>
          <a:effectLst/>
        </p:spPr>
      </p:cxnSp>
      <p:sp>
        <p:nvSpPr>
          <p:cNvPr id="29" name="TextBox 9"/>
          <p:cNvSpPr txBox="1">
            <a:spLocks noChangeArrowheads="1"/>
          </p:cNvSpPr>
          <p:nvPr/>
        </p:nvSpPr>
        <p:spPr bwMode="auto">
          <a:xfrm>
            <a:off x="3918113" y="4965071"/>
            <a:ext cx="1533824" cy="335989"/>
          </a:xfrm>
          <a:prstGeom prst="rect">
            <a:avLst/>
          </a:prstGeom>
          <a:noFill/>
          <a:ln w="9525">
            <a:noFill/>
            <a:miter lim="800000"/>
            <a:headEnd/>
            <a:tailEnd/>
          </a:ln>
        </p:spPr>
        <p:txBody>
          <a:bodyPr wrap="square">
            <a:prstTxWarp prst="textNoShape">
              <a:avLst/>
            </a:prstTxWarp>
            <a:spAutoFit/>
          </a:bodyPr>
          <a:lstStyle/>
          <a:p>
            <a:r>
              <a:rPr lang="en-US" sz="1800" b="0" i="0" dirty="0" smtClean="0"/>
              <a:t>P</a:t>
            </a:r>
            <a:r>
              <a:rPr lang="en-US" altLang="zh-CN" sz="1800" b="0" i="0" dirty="0" smtClean="0"/>
              <a:t>edestrian</a:t>
            </a:r>
            <a:endParaRPr lang="en-US" sz="1800" b="0" i="0" dirty="0"/>
          </a:p>
        </p:txBody>
      </p:sp>
      <p:pic>
        <p:nvPicPr>
          <p:cNvPr id="30" name="Picture 29" descr="laptop.jpeg"/>
          <p:cNvPicPr>
            <a:picLocks noChangeAspect="1"/>
          </p:cNvPicPr>
          <p:nvPr/>
        </p:nvPicPr>
        <p:blipFill>
          <a:blip r:embed="rId10"/>
          <a:stretch>
            <a:fillRect/>
          </a:stretch>
        </p:blipFill>
        <p:spPr>
          <a:xfrm>
            <a:off x="5349567" y="5012161"/>
            <a:ext cx="731968" cy="731968"/>
          </a:xfrm>
          <a:prstGeom prst="rect">
            <a:avLst/>
          </a:prstGeom>
        </p:spPr>
      </p:pic>
      <p:sp>
        <p:nvSpPr>
          <p:cNvPr id="25" name="L-Shape 24"/>
          <p:cNvSpPr/>
          <p:nvPr/>
        </p:nvSpPr>
        <p:spPr bwMode="auto">
          <a:xfrm>
            <a:off x="433678" y="1626402"/>
            <a:ext cx="5761706" cy="4770783"/>
          </a:xfrm>
          <a:prstGeom prst="corner">
            <a:avLst>
              <a:gd name="adj1" fmla="val 45501"/>
              <a:gd name="adj2" fmla="val 56493"/>
            </a:avLst>
          </a:prstGeom>
          <a:solidFill>
            <a:schemeClr val="accent6">
              <a:alpha val="14000"/>
            </a:schemeClr>
          </a:solidFill>
          <a:ln w="38100" cap="flat" cmpd="sng" algn="ctr">
            <a:solidFill>
              <a:schemeClr val="tx1"/>
            </a:solidFill>
            <a:prstDash val="solid"/>
            <a:round/>
            <a:headEnd type="none" w="med" len="med"/>
            <a:tailEnd type="triangle" w="med" len="med"/>
          </a:ln>
          <a:effectLst/>
        </p:spPr>
      </p:sp>
    </p:spTree>
    <p:custDataLst>
      <p:tags r:id="rId1"/>
    </p:custDataLst>
  </p:cSld>
  <p:clrMapOvr>
    <a:masterClrMapping/>
  </p:clrMapOvr>
  <p:transition advTm="60616"/>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50" name="Slide Number Placeholder 3"/>
          <p:cNvSpPr>
            <a:spLocks noGrp="1"/>
          </p:cNvSpPr>
          <p:nvPr>
            <p:ph type="sldNum" sz="quarter" idx="10"/>
          </p:nvPr>
        </p:nvSpPr>
        <p:spPr>
          <a:noFill/>
        </p:spPr>
        <p:txBody>
          <a:bodyPr/>
          <a:lstStyle/>
          <a:p>
            <a:pPr defTabSz="1000125"/>
            <a:fld id="{30CA95CF-DA43-014A-B12B-6FF78418734C}" type="slidenum">
              <a:rPr lang="en-US" smtClean="0"/>
              <a:pPr defTabSz="1000125"/>
              <a:t>16</a:t>
            </a:fld>
            <a:endParaRPr lang="en-US" smtClean="0"/>
          </a:p>
        </p:txBody>
      </p:sp>
      <p:sp>
        <p:nvSpPr>
          <p:cNvPr id="53251" name="Rectangle 2"/>
          <p:cNvSpPr>
            <a:spLocks noGrp="1" noChangeArrowheads="1"/>
          </p:cNvSpPr>
          <p:nvPr>
            <p:ph type="title"/>
          </p:nvPr>
        </p:nvSpPr>
        <p:spPr>
          <a:xfrm>
            <a:off x="382588" y="152400"/>
            <a:ext cx="8612187" cy="990600"/>
          </a:xfrm>
        </p:spPr>
        <p:txBody>
          <a:bodyPr/>
          <a:lstStyle/>
          <a:p>
            <a:pPr eaLnBrk="1" hangingPunct="1"/>
            <a:r>
              <a:rPr lang="en-US" dirty="0" smtClean="0"/>
              <a:t>Performance in V2V </a:t>
            </a:r>
            <a:r>
              <a:rPr lang="en-US" dirty="0" err="1" smtClean="0"/>
              <a:t>testbed</a:t>
            </a:r>
            <a:endParaRPr lang="en-US" dirty="0" smtClean="0"/>
          </a:p>
        </p:txBody>
      </p:sp>
      <p:sp>
        <p:nvSpPr>
          <p:cNvPr id="53252" name="Rectangle 3"/>
          <p:cNvSpPr>
            <a:spLocks noGrp="1" noChangeArrowheads="1"/>
          </p:cNvSpPr>
          <p:nvPr>
            <p:ph type="body" idx="1"/>
          </p:nvPr>
        </p:nvSpPr>
        <p:spPr/>
        <p:txBody>
          <a:bodyPr/>
          <a:lstStyle/>
          <a:p>
            <a:pPr eaLnBrk="1" hangingPunct="1"/>
            <a:endParaRPr lang="en-US" altLang="zh-CN" dirty="0" smtClean="0"/>
          </a:p>
          <a:p>
            <a:pPr eaLnBrk="1" hangingPunct="1"/>
            <a:endParaRPr lang="en-US" altLang="zh-CN" dirty="0" smtClean="0"/>
          </a:p>
          <a:p>
            <a:pPr eaLnBrk="1" hangingPunct="1">
              <a:buNone/>
            </a:pPr>
            <a:endParaRPr lang="en-US" altLang="zh-CN" dirty="0" smtClean="0"/>
          </a:p>
        </p:txBody>
      </p:sp>
      <p:graphicFrame>
        <p:nvGraphicFramePr>
          <p:cNvPr id="6" name="Table 5"/>
          <p:cNvGraphicFramePr>
            <a:graphicFrameLocks noGrp="1"/>
          </p:cNvGraphicFramePr>
          <p:nvPr/>
        </p:nvGraphicFramePr>
        <p:xfrm>
          <a:off x="148164" y="1212546"/>
          <a:ext cx="8784167" cy="1097280"/>
        </p:xfrm>
        <a:graphic>
          <a:graphicData uri="http://schemas.openxmlformats.org/drawingml/2006/table">
            <a:tbl>
              <a:tblPr firstRow="1" bandRow="1">
                <a:tableStyleId>{72833802-FEF1-4C79-8D5D-14CF1EAF98D9}</a:tableStyleId>
              </a:tblPr>
              <a:tblGrid>
                <a:gridCol w="1926169"/>
                <a:gridCol w="1651000"/>
                <a:gridCol w="2137834"/>
                <a:gridCol w="1121833"/>
                <a:gridCol w="1947331"/>
              </a:tblGrid>
              <a:tr h="370840">
                <a:tc>
                  <a:txBody>
                    <a:bodyPr/>
                    <a:lstStyle/>
                    <a:p>
                      <a:endParaRPr lang="en-US" dirty="0">
                        <a:solidFill>
                          <a:schemeClr val="tx1"/>
                        </a:solidFill>
                      </a:endParaRPr>
                    </a:p>
                  </a:txBody>
                  <a:tcPr/>
                </a:tc>
                <a:tc>
                  <a:txBody>
                    <a:bodyPr/>
                    <a:lstStyle/>
                    <a:p>
                      <a:r>
                        <a:rPr lang="en-US" sz="2000" dirty="0" err="1" smtClean="0">
                          <a:solidFill>
                            <a:schemeClr val="tx1"/>
                          </a:solidFill>
                        </a:rPr>
                        <a:t>B</a:t>
                      </a:r>
                      <a:r>
                        <a:rPr lang="en-US" altLang="zh-CN" sz="2000" dirty="0" err="1" smtClean="0">
                          <a:solidFill>
                            <a:schemeClr val="tx1"/>
                          </a:solidFill>
                        </a:rPr>
                        <a:t>lockRate</a:t>
                      </a:r>
                      <a:endParaRPr lang="en-US" sz="2000" dirty="0">
                        <a:solidFill>
                          <a:schemeClr val="tx1"/>
                        </a:solidFill>
                      </a:endParaRPr>
                    </a:p>
                  </a:txBody>
                  <a:tcPr/>
                </a:tc>
                <a:tc>
                  <a:txBody>
                    <a:bodyPr/>
                    <a:lstStyle/>
                    <a:p>
                      <a:r>
                        <a:rPr lang="en-US" sz="2000" dirty="0" err="1" smtClean="0">
                          <a:solidFill>
                            <a:schemeClr val="tx1"/>
                          </a:solidFill>
                        </a:rPr>
                        <a:t>C</a:t>
                      </a:r>
                      <a:r>
                        <a:rPr lang="en-US" altLang="zh-CN" sz="2000" dirty="0" err="1" smtClean="0">
                          <a:solidFill>
                            <a:schemeClr val="tx1"/>
                          </a:solidFill>
                        </a:rPr>
                        <a:t>harm+Block</a:t>
                      </a:r>
                      <a:endParaRPr lang="en-US" sz="2000" dirty="0">
                        <a:solidFill>
                          <a:schemeClr val="tx1"/>
                        </a:solidFill>
                      </a:endParaRPr>
                    </a:p>
                  </a:txBody>
                  <a:tcPr/>
                </a:tc>
                <a:tc>
                  <a:txBody>
                    <a:bodyPr/>
                    <a:lstStyle/>
                    <a:p>
                      <a:r>
                        <a:rPr lang="en-US" sz="2000" dirty="0" smtClean="0">
                          <a:solidFill>
                            <a:schemeClr val="tx1"/>
                          </a:solidFill>
                        </a:rPr>
                        <a:t>Charm</a:t>
                      </a:r>
                      <a:endParaRPr lang="en-US" sz="2000" dirty="0">
                        <a:solidFill>
                          <a:schemeClr val="tx1"/>
                        </a:solidFill>
                      </a:endParaRPr>
                    </a:p>
                  </a:txBody>
                  <a:tcPr/>
                </a:tc>
                <a:tc>
                  <a:txBody>
                    <a:bodyPr/>
                    <a:lstStyle/>
                    <a:p>
                      <a:r>
                        <a:rPr lang="en-US" sz="2000" dirty="0" err="1" smtClean="0">
                          <a:solidFill>
                            <a:schemeClr val="tx1"/>
                          </a:solidFill>
                        </a:rPr>
                        <a:t>SampleRate</a:t>
                      </a:r>
                      <a:endParaRPr lang="en-US" sz="2000" dirty="0">
                        <a:solidFill>
                          <a:schemeClr val="tx1"/>
                        </a:solidFill>
                      </a:endParaRPr>
                    </a:p>
                  </a:txBody>
                  <a:tcPr/>
                </a:tc>
              </a:tr>
              <a:tr h="370840">
                <a:tc>
                  <a:txBody>
                    <a:bodyPr/>
                    <a:lstStyle/>
                    <a:p>
                      <a:r>
                        <a:rPr lang="en-US" sz="2000" b="1" i="0" dirty="0" smtClean="0"/>
                        <a:t>#V2V contacts</a:t>
                      </a:r>
                      <a:endParaRPr lang="en-US" sz="2000" b="1" i="0" dirty="0"/>
                    </a:p>
                  </a:txBody>
                  <a:tcPr/>
                </a:tc>
                <a:tc>
                  <a:txBody>
                    <a:bodyPr/>
                    <a:lstStyle/>
                    <a:p>
                      <a:r>
                        <a:rPr lang="en-US" sz="2000" b="1" i="0" dirty="0" smtClean="0"/>
                        <a:t>1745</a:t>
                      </a:r>
                      <a:endParaRPr lang="en-US" sz="2000" b="1" i="0" dirty="0"/>
                    </a:p>
                  </a:txBody>
                  <a:tcPr/>
                </a:tc>
                <a:tc>
                  <a:txBody>
                    <a:bodyPr/>
                    <a:lstStyle/>
                    <a:p>
                      <a:r>
                        <a:rPr lang="en-US" sz="2000" b="1" i="0" dirty="0" smtClean="0"/>
                        <a:t>1822</a:t>
                      </a:r>
                      <a:endParaRPr lang="en-US" sz="2000" b="1" i="0" dirty="0"/>
                    </a:p>
                  </a:txBody>
                  <a:tcPr/>
                </a:tc>
                <a:tc>
                  <a:txBody>
                    <a:bodyPr/>
                    <a:lstStyle/>
                    <a:p>
                      <a:r>
                        <a:rPr lang="en-US" sz="2000" b="1" i="0" dirty="0" smtClean="0"/>
                        <a:t>1524</a:t>
                      </a:r>
                      <a:endParaRPr lang="en-US" sz="2000" b="1" i="0" dirty="0"/>
                    </a:p>
                  </a:txBody>
                  <a:tcPr/>
                </a:tc>
                <a:tc>
                  <a:txBody>
                    <a:bodyPr/>
                    <a:lstStyle/>
                    <a:p>
                      <a:r>
                        <a:rPr lang="en-US" sz="2000" b="1" i="0" dirty="0" smtClean="0"/>
                        <a:t>1719</a:t>
                      </a:r>
                      <a:endParaRPr lang="en-US" sz="2000" b="1" i="0" dirty="0"/>
                    </a:p>
                  </a:txBody>
                  <a:tcPr/>
                </a:tc>
              </a:tr>
            </a:tbl>
          </a:graphicData>
        </a:graphic>
      </p:graphicFrame>
      <p:pic>
        <p:nvPicPr>
          <p:cNvPr id="8" name="Picture 7" descr="goodputCDF_outdoorvtov.pdf"/>
          <p:cNvPicPr>
            <a:picLocks noChangeAspect="1"/>
          </p:cNvPicPr>
          <p:nvPr/>
        </p:nvPicPr>
        <p:blipFill>
          <a:blip r:embed="rId3"/>
          <a:stretch>
            <a:fillRect/>
          </a:stretch>
        </p:blipFill>
        <p:spPr>
          <a:xfrm>
            <a:off x="685800" y="2467797"/>
            <a:ext cx="7772400" cy="4152900"/>
          </a:xfrm>
          <a:prstGeom prst="rect">
            <a:avLst/>
          </a:prstGeom>
        </p:spPr>
      </p:pic>
      <p:cxnSp>
        <p:nvCxnSpPr>
          <p:cNvPr id="9" name="Straight Connector 11"/>
          <p:cNvCxnSpPr>
            <a:cxnSpLocks noChangeShapeType="1"/>
          </p:cNvCxnSpPr>
          <p:nvPr/>
        </p:nvCxnSpPr>
        <p:spPr bwMode="auto">
          <a:xfrm rot="10800000" flipH="1">
            <a:off x="2101294" y="4154365"/>
            <a:ext cx="2560320" cy="3175"/>
          </a:xfrm>
          <a:prstGeom prst="line">
            <a:avLst/>
          </a:prstGeom>
          <a:noFill/>
          <a:ln w="25400">
            <a:solidFill>
              <a:schemeClr val="tx1"/>
            </a:solidFill>
            <a:prstDash val="lgDash"/>
            <a:round/>
            <a:headEnd type="none" w="lg" len="med"/>
            <a:tailEnd type="none" w="lg" len="med"/>
          </a:ln>
        </p:spPr>
      </p:cxnSp>
      <p:cxnSp>
        <p:nvCxnSpPr>
          <p:cNvPr id="15" name="Straight Connector 11"/>
          <p:cNvCxnSpPr>
            <a:cxnSpLocks noChangeShapeType="1"/>
          </p:cNvCxnSpPr>
          <p:nvPr/>
        </p:nvCxnSpPr>
        <p:spPr bwMode="auto">
          <a:xfrm rot="10800000" flipH="1">
            <a:off x="4685037" y="4151853"/>
            <a:ext cx="640080" cy="3175"/>
          </a:xfrm>
          <a:prstGeom prst="line">
            <a:avLst/>
          </a:prstGeom>
          <a:noFill/>
          <a:ln w="38100">
            <a:solidFill>
              <a:schemeClr val="tx1"/>
            </a:solidFill>
            <a:round/>
            <a:headEnd type="triangle" w="lg" len="med"/>
            <a:tailEnd type="triangle" w="lg" len="med"/>
          </a:ln>
        </p:spPr>
      </p:cxnSp>
      <p:sp>
        <p:nvSpPr>
          <p:cNvPr id="16" name="TextBox 9"/>
          <p:cNvSpPr txBox="1">
            <a:spLocks noChangeArrowheads="1"/>
          </p:cNvSpPr>
          <p:nvPr/>
        </p:nvSpPr>
        <p:spPr bwMode="auto">
          <a:xfrm>
            <a:off x="4612738" y="4296141"/>
            <a:ext cx="908050" cy="348813"/>
          </a:xfrm>
          <a:prstGeom prst="rect">
            <a:avLst/>
          </a:prstGeom>
          <a:noFill/>
          <a:ln w="9525">
            <a:noFill/>
            <a:miter lim="800000"/>
            <a:headEnd/>
            <a:tailEnd/>
          </a:ln>
        </p:spPr>
        <p:txBody>
          <a:bodyPr>
            <a:prstTxWarp prst="textNoShape">
              <a:avLst/>
            </a:prstTxWarp>
            <a:spAutoFit/>
          </a:bodyPr>
          <a:lstStyle/>
          <a:p>
            <a:r>
              <a:rPr lang="en-US" sz="2000" i="0" dirty="0" smtClean="0"/>
              <a:t>1.3x</a:t>
            </a:r>
            <a:endParaRPr lang="en-US" sz="2000" i="0" dirty="0"/>
          </a:p>
        </p:txBody>
      </p:sp>
      <p:cxnSp>
        <p:nvCxnSpPr>
          <p:cNvPr id="25" name="Straight Connector 37"/>
          <p:cNvCxnSpPr>
            <a:cxnSpLocks noChangeShapeType="1"/>
          </p:cNvCxnSpPr>
          <p:nvPr/>
        </p:nvCxnSpPr>
        <p:spPr bwMode="auto">
          <a:xfrm rot="16200000">
            <a:off x="5213993" y="4168120"/>
            <a:ext cx="237744" cy="0"/>
          </a:xfrm>
          <a:prstGeom prst="line">
            <a:avLst/>
          </a:prstGeom>
          <a:noFill/>
          <a:ln w="38100">
            <a:solidFill>
              <a:schemeClr val="tx1"/>
            </a:solidFill>
            <a:prstDash val="solid"/>
            <a:round/>
            <a:headEnd/>
            <a:tailEnd/>
          </a:ln>
        </p:spPr>
      </p:cxnSp>
      <p:cxnSp>
        <p:nvCxnSpPr>
          <p:cNvPr id="26" name="Straight Connector 37"/>
          <p:cNvCxnSpPr>
            <a:cxnSpLocks noChangeShapeType="1"/>
          </p:cNvCxnSpPr>
          <p:nvPr/>
        </p:nvCxnSpPr>
        <p:spPr bwMode="auto">
          <a:xfrm rot="16200000">
            <a:off x="4603937" y="4193052"/>
            <a:ext cx="182880" cy="0"/>
          </a:xfrm>
          <a:prstGeom prst="line">
            <a:avLst/>
          </a:prstGeom>
          <a:noFill/>
          <a:ln w="38100">
            <a:solidFill>
              <a:schemeClr val="tx1"/>
            </a:solidFill>
            <a:prstDash val="solid"/>
            <a:round/>
            <a:headEnd/>
            <a:tailEnd/>
          </a:ln>
        </p:spPr>
      </p:cxnSp>
    </p:spTree>
  </p:cSld>
  <p:clrMapOvr>
    <a:masterClrMapping/>
  </p:clrMapOvr>
  <p:transition advTm="58266"/>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8" name="Slide Number Placeholder 3"/>
          <p:cNvSpPr>
            <a:spLocks noGrp="1"/>
          </p:cNvSpPr>
          <p:nvPr>
            <p:ph type="sldNum" sz="quarter" idx="10"/>
          </p:nvPr>
        </p:nvSpPr>
        <p:spPr>
          <a:noFill/>
        </p:spPr>
        <p:txBody>
          <a:bodyPr/>
          <a:lstStyle/>
          <a:p>
            <a:pPr defTabSz="1000125"/>
            <a:fld id="{249D9761-2FDA-D24A-B09B-48C333AF5B25}" type="slidenum">
              <a:rPr lang="en-US" smtClean="0"/>
              <a:pPr defTabSz="1000125"/>
              <a:t>17</a:t>
            </a:fld>
            <a:endParaRPr lang="en-US" smtClean="0"/>
          </a:p>
        </p:txBody>
      </p:sp>
      <p:sp>
        <p:nvSpPr>
          <p:cNvPr id="55299" name="Rectangle 2"/>
          <p:cNvSpPr>
            <a:spLocks noGrp="1" noChangeArrowheads="1"/>
          </p:cNvSpPr>
          <p:nvPr>
            <p:ph type="title"/>
          </p:nvPr>
        </p:nvSpPr>
        <p:spPr>
          <a:xfrm>
            <a:off x="382588" y="152400"/>
            <a:ext cx="8612187" cy="990600"/>
          </a:xfrm>
        </p:spPr>
        <p:txBody>
          <a:bodyPr/>
          <a:lstStyle/>
          <a:p>
            <a:pPr eaLnBrk="1" hangingPunct="1"/>
            <a:r>
              <a:rPr lang="en-US" dirty="0" smtClean="0"/>
              <a:t>Performance in V-to-AP </a:t>
            </a:r>
            <a:r>
              <a:rPr lang="en-US" dirty="0" err="1" smtClean="0"/>
              <a:t>testbed</a:t>
            </a:r>
            <a:endParaRPr lang="en-US" dirty="0" smtClean="0"/>
          </a:p>
        </p:txBody>
      </p:sp>
      <p:sp>
        <p:nvSpPr>
          <p:cNvPr id="55300" name="Rectangle 3"/>
          <p:cNvSpPr>
            <a:spLocks noGrp="1" noChangeArrowheads="1"/>
          </p:cNvSpPr>
          <p:nvPr>
            <p:ph type="body" idx="1"/>
          </p:nvPr>
        </p:nvSpPr>
        <p:spPr/>
        <p:txBody>
          <a:bodyPr/>
          <a:lstStyle/>
          <a:p>
            <a:pPr eaLnBrk="1" hangingPunct="1"/>
            <a:endParaRPr lang="en-US" altLang="zh-CN" dirty="0" smtClean="0"/>
          </a:p>
          <a:p>
            <a:pPr eaLnBrk="1" hangingPunct="1"/>
            <a:endParaRPr lang="en-US" altLang="zh-CN" dirty="0" smtClean="0"/>
          </a:p>
          <a:p>
            <a:pPr eaLnBrk="1" hangingPunct="1"/>
            <a:endParaRPr lang="en-US" altLang="zh-CN" dirty="0" smtClean="0"/>
          </a:p>
          <a:p>
            <a:pPr eaLnBrk="1" hangingPunct="1"/>
            <a:endParaRPr lang="en-US" altLang="zh-CN" dirty="0" smtClean="0"/>
          </a:p>
          <a:p>
            <a:pPr eaLnBrk="1" hangingPunct="1"/>
            <a:endParaRPr lang="en-US" altLang="zh-CN" dirty="0" smtClean="0"/>
          </a:p>
          <a:p>
            <a:pPr eaLnBrk="1" hangingPunct="1"/>
            <a:endParaRPr lang="en-US" altLang="zh-CN" dirty="0" smtClean="0"/>
          </a:p>
          <a:p>
            <a:pPr eaLnBrk="1" hangingPunct="1">
              <a:buNone/>
            </a:pPr>
            <a:endParaRPr lang="en-US" altLang="zh-CN" dirty="0" smtClean="0"/>
          </a:p>
          <a:p>
            <a:pPr eaLnBrk="1" hangingPunct="1"/>
            <a:endParaRPr lang="en-US" altLang="zh-CN" dirty="0" smtClean="0"/>
          </a:p>
        </p:txBody>
      </p:sp>
      <p:pic>
        <p:nvPicPr>
          <p:cNvPr id="5" name="Picture 4" descr="AP1.jpeg"/>
          <p:cNvPicPr>
            <a:picLocks noChangeAspect="1"/>
          </p:cNvPicPr>
          <p:nvPr/>
        </p:nvPicPr>
        <p:blipFill>
          <a:blip r:embed="rId3"/>
          <a:stretch>
            <a:fillRect/>
          </a:stretch>
        </p:blipFill>
        <p:spPr>
          <a:xfrm>
            <a:off x="3708400" y="1099424"/>
            <a:ext cx="626533" cy="675844"/>
          </a:xfrm>
          <a:prstGeom prst="rect">
            <a:avLst/>
          </a:prstGeom>
        </p:spPr>
      </p:pic>
      <p:cxnSp>
        <p:nvCxnSpPr>
          <p:cNvPr id="6" name="Straight Connector 5"/>
          <p:cNvCxnSpPr/>
          <p:nvPr/>
        </p:nvCxnSpPr>
        <p:spPr bwMode="auto">
          <a:xfrm flipV="1">
            <a:off x="2309195" y="2079444"/>
            <a:ext cx="3820672" cy="31979"/>
          </a:xfrm>
          <a:prstGeom prst="line">
            <a:avLst/>
          </a:prstGeom>
          <a:solidFill>
            <a:schemeClr val="accent1"/>
          </a:solidFill>
          <a:ln w="38100" cap="flat" cmpd="sng" algn="ctr">
            <a:solidFill>
              <a:schemeClr val="tx1"/>
            </a:solidFill>
            <a:prstDash val="solid"/>
            <a:round/>
            <a:headEnd type="none" w="med" len="med"/>
            <a:tailEnd type="triangle" w="lg"/>
          </a:ln>
          <a:effectLst/>
        </p:spPr>
      </p:cxnSp>
      <p:sp>
        <p:nvSpPr>
          <p:cNvPr id="7" name="TextBox 9"/>
          <p:cNvSpPr txBox="1">
            <a:spLocks noChangeArrowheads="1"/>
          </p:cNvSpPr>
          <p:nvPr/>
        </p:nvSpPr>
        <p:spPr bwMode="auto">
          <a:xfrm>
            <a:off x="3653898" y="2126007"/>
            <a:ext cx="1273704" cy="348813"/>
          </a:xfrm>
          <a:prstGeom prst="rect">
            <a:avLst/>
          </a:prstGeom>
          <a:noFill/>
          <a:ln w="9525">
            <a:noFill/>
            <a:miter lim="800000"/>
            <a:headEnd/>
            <a:tailEnd/>
          </a:ln>
        </p:spPr>
        <p:txBody>
          <a:bodyPr wrap="square">
            <a:prstTxWarp prst="textNoShape">
              <a:avLst/>
            </a:prstTxWarp>
            <a:spAutoFit/>
          </a:bodyPr>
          <a:lstStyle/>
          <a:p>
            <a:r>
              <a:rPr lang="en-US" sz="2000" b="0" i="0" dirty="0" smtClean="0"/>
              <a:t>30mph</a:t>
            </a:r>
            <a:endParaRPr lang="en-US" sz="2000" b="0" i="0" dirty="0"/>
          </a:p>
        </p:txBody>
      </p:sp>
      <p:pic>
        <p:nvPicPr>
          <p:cNvPr id="8" name="Picture 7" descr="Vehicle1.jpeg"/>
          <p:cNvPicPr>
            <a:picLocks noChangeAspect="1"/>
          </p:cNvPicPr>
          <p:nvPr/>
        </p:nvPicPr>
        <p:blipFill>
          <a:blip r:embed="rId4"/>
          <a:stretch>
            <a:fillRect/>
          </a:stretch>
        </p:blipFill>
        <p:spPr>
          <a:xfrm>
            <a:off x="1376211" y="1718359"/>
            <a:ext cx="869947" cy="751414"/>
          </a:xfrm>
          <a:prstGeom prst="rect">
            <a:avLst/>
          </a:prstGeom>
        </p:spPr>
      </p:pic>
      <p:cxnSp>
        <p:nvCxnSpPr>
          <p:cNvPr id="9" name="Straight Connector 8"/>
          <p:cNvCxnSpPr>
            <a:endCxn id="5" idx="1"/>
          </p:cNvCxnSpPr>
          <p:nvPr/>
        </p:nvCxnSpPr>
        <p:spPr bwMode="auto">
          <a:xfrm flipV="1">
            <a:off x="2233537" y="1437346"/>
            <a:ext cx="1474863" cy="430973"/>
          </a:xfrm>
          <a:prstGeom prst="line">
            <a:avLst/>
          </a:prstGeom>
          <a:solidFill>
            <a:schemeClr val="accent1"/>
          </a:solidFill>
          <a:ln w="38100" cap="flat" cmpd="sng" algn="ctr">
            <a:solidFill>
              <a:schemeClr val="tx1"/>
            </a:solidFill>
            <a:prstDash val="dash"/>
            <a:round/>
            <a:headEnd type="none" w="med" len="med"/>
            <a:tailEnd type="none" w="med" len="med"/>
          </a:ln>
          <a:effectLst/>
        </p:spPr>
      </p:cxnSp>
      <p:sp>
        <p:nvSpPr>
          <p:cNvPr id="15" name="TextBox 9"/>
          <p:cNvSpPr txBox="1">
            <a:spLocks noChangeArrowheads="1"/>
          </p:cNvSpPr>
          <p:nvPr/>
        </p:nvSpPr>
        <p:spPr bwMode="auto">
          <a:xfrm>
            <a:off x="2331871" y="1256459"/>
            <a:ext cx="1273704" cy="348813"/>
          </a:xfrm>
          <a:prstGeom prst="rect">
            <a:avLst/>
          </a:prstGeom>
          <a:noFill/>
          <a:ln w="9525">
            <a:noFill/>
            <a:miter lim="800000"/>
            <a:headEnd/>
            <a:tailEnd/>
          </a:ln>
        </p:spPr>
        <p:txBody>
          <a:bodyPr wrap="square">
            <a:prstTxWarp prst="textNoShape">
              <a:avLst/>
            </a:prstTxWarp>
            <a:spAutoFit/>
          </a:bodyPr>
          <a:lstStyle/>
          <a:p>
            <a:r>
              <a:rPr lang="en-US" sz="2000" b="0" i="0" dirty="0" smtClean="0"/>
              <a:t>Data</a:t>
            </a:r>
          </a:p>
        </p:txBody>
      </p:sp>
      <p:pic>
        <p:nvPicPr>
          <p:cNvPr id="20" name="Picture 19" descr="goodput_outdoor.pdf"/>
          <p:cNvPicPr>
            <a:picLocks noChangeAspect="1"/>
          </p:cNvPicPr>
          <p:nvPr/>
        </p:nvPicPr>
        <p:blipFill>
          <a:blip r:embed="rId5"/>
          <a:stretch>
            <a:fillRect/>
          </a:stretch>
        </p:blipFill>
        <p:spPr>
          <a:xfrm>
            <a:off x="1322118" y="3042600"/>
            <a:ext cx="6400800" cy="3517900"/>
          </a:xfrm>
          <a:prstGeom prst="rect">
            <a:avLst/>
          </a:prstGeom>
        </p:spPr>
      </p:pic>
      <p:cxnSp>
        <p:nvCxnSpPr>
          <p:cNvPr id="12" name="Straight Connector 37"/>
          <p:cNvCxnSpPr>
            <a:cxnSpLocks noChangeShapeType="1"/>
          </p:cNvCxnSpPr>
          <p:nvPr/>
        </p:nvCxnSpPr>
        <p:spPr bwMode="auto">
          <a:xfrm>
            <a:off x="4173467" y="3840042"/>
            <a:ext cx="274320" cy="0"/>
          </a:xfrm>
          <a:prstGeom prst="line">
            <a:avLst/>
          </a:prstGeom>
          <a:noFill/>
          <a:ln w="38100">
            <a:solidFill>
              <a:schemeClr val="tx1"/>
            </a:solidFill>
            <a:prstDash val="solid"/>
            <a:round/>
            <a:headEnd/>
            <a:tailEnd/>
          </a:ln>
        </p:spPr>
      </p:cxnSp>
      <p:cxnSp>
        <p:nvCxnSpPr>
          <p:cNvPr id="13" name="Straight Connector 37"/>
          <p:cNvCxnSpPr>
            <a:cxnSpLocks noChangeShapeType="1"/>
          </p:cNvCxnSpPr>
          <p:nvPr/>
        </p:nvCxnSpPr>
        <p:spPr bwMode="auto">
          <a:xfrm>
            <a:off x="4170983" y="4565556"/>
            <a:ext cx="274320" cy="0"/>
          </a:xfrm>
          <a:prstGeom prst="line">
            <a:avLst/>
          </a:prstGeom>
          <a:noFill/>
          <a:ln w="38100">
            <a:solidFill>
              <a:schemeClr val="tx1"/>
            </a:solidFill>
            <a:prstDash val="solid"/>
            <a:round/>
            <a:headEnd/>
            <a:tailEnd/>
          </a:ln>
        </p:spPr>
      </p:cxnSp>
      <p:cxnSp>
        <p:nvCxnSpPr>
          <p:cNvPr id="14" name="Straight Connector 11"/>
          <p:cNvCxnSpPr>
            <a:cxnSpLocks noChangeShapeType="1"/>
          </p:cNvCxnSpPr>
          <p:nvPr/>
        </p:nvCxnSpPr>
        <p:spPr bwMode="auto">
          <a:xfrm rot="16200000" flipH="1">
            <a:off x="3942338" y="4199098"/>
            <a:ext cx="731520" cy="3175"/>
          </a:xfrm>
          <a:prstGeom prst="line">
            <a:avLst/>
          </a:prstGeom>
          <a:noFill/>
          <a:ln w="38100">
            <a:solidFill>
              <a:schemeClr val="tx1"/>
            </a:solidFill>
            <a:round/>
            <a:headEnd type="triangle" w="lg" len="med"/>
            <a:tailEnd type="triangle" w="lg" len="med"/>
          </a:ln>
        </p:spPr>
      </p:cxnSp>
      <p:sp>
        <p:nvSpPr>
          <p:cNvPr id="16" name="TextBox 9"/>
          <p:cNvSpPr txBox="1">
            <a:spLocks noChangeArrowheads="1"/>
          </p:cNvSpPr>
          <p:nvPr/>
        </p:nvSpPr>
        <p:spPr bwMode="auto">
          <a:xfrm>
            <a:off x="4269508" y="4076816"/>
            <a:ext cx="908050" cy="374650"/>
          </a:xfrm>
          <a:prstGeom prst="rect">
            <a:avLst/>
          </a:prstGeom>
          <a:noFill/>
          <a:ln w="9525">
            <a:noFill/>
            <a:miter lim="800000"/>
            <a:headEnd/>
            <a:tailEnd/>
          </a:ln>
        </p:spPr>
        <p:txBody>
          <a:bodyPr>
            <a:prstTxWarp prst="textNoShape">
              <a:avLst/>
            </a:prstTxWarp>
            <a:spAutoFit/>
          </a:bodyPr>
          <a:lstStyle/>
          <a:p>
            <a:r>
              <a:rPr lang="en-US" sz="2200" i="0" dirty="0" smtClean="0"/>
              <a:t>1.6x</a:t>
            </a:r>
            <a:endParaRPr lang="en-US" sz="2200" i="0" dirty="0"/>
          </a:p>
        </p:txBody>
      </p:sp>
    </p:spTree>
  </p:cSld>
  <p:clrMapOvr>
    <a:masterClrMapping/>
  </p:clrMapOvr>
  <p:transition advTm="47133"/>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346" name="Slide Number Placeholder 3"/>
          <p:cNvSpPr>
            <a:spLocks noGrp="1"/>
          </p:cNvSpPr>
          <p:nvPr>
            <p:ph type="sldNum" sz="quarter" idx="10"/>
          </p:nvPr>
        </p:nvSpPr>
        <p:spPr>
          <a:noFill/>
        </p:spPr>
        <p:txBody>
          <a:bodyPr/>
          <a:lstStyle/>
          <a:p>
            <a:pPr defTabSz="1000125"/>
            <a:fld id="{83DD1665-1B66-E94E-A1E6-FB6510445D09}" type="slidenum">
              <a:rPr lang="en-US" smtClean="0"/>
              <a:pPr defTabSz="1000125"/>
              <a:t>18</a:t>
            </a:fld>
            <a:endParaRPr lang="en-US" smtClean="0"/>
          </a:p>
        </p:txBody>
      </p:sp>
      <p:sp>
        <p:nvSpPr>
          <p:cNvPr id="57347" name="Rectangle 2"/>
          <p:cNvSpPr>
            <a:spLocks noGrp="1" noChangeArrowheads="1"/>
          </p:cNvSpPr>
          <p:nvPr>
            <p:ph type="title"/>
          </p:nvPr>
        </p:nvSpPr>
        <p:spPr>
          <a:xfrm>
            <a:off x="382588" y="152400"/>
            <a:ext cx="8612187" cy="990600"/>
          </a:xfrm>
        </p:spPr>
        <p:txBody>
          <a:bodyPr/>
          <a:lstStyle/>
          <a:p>
            <a:pPr eaLnBrk="1" hangingPunct="1"/>
            <a:r>
              <a:rPr lang="en-US" dirty="0" smtClean="0"/>
              <a:t>Performance in </a:t>
            </a:r>
            <a:r>
              <a:rPr lang="en-US" altLang="zh-CN" dirty="0" smtClean="0"/>
              <a:t>pedestrian mobility </a:t>
            </a:r>
            <a:endParaRPr lang="en-US" dirty="0" smtClean="0"/>
          </a:p>
        </p:txBody>
      </p:sp>
      <p:sp>
        <p:nvSpPr>
          <p:cNvPr id="57348" name="Rectangle 3"/>
          <p:cNvSpPr>
            <a:spLocks noGrp="1" noChangeArrowheads="1"/>
          </p:cNvSpPr>
          <p:nvPr>
            <p:ph type="body" idx="1"/>
          </p:nvPr>
        </p:nvSpPr>
        <p:spPr/>
        <p:txBody>
          <a:bodyPr/>
          <a:lstStyle/>
          <a:p>
            <a:pPr eaLnBrk="1" hangingPunct="1"/>
            <a:r>
              <a:rPr lang="en-US" altLang="zh-CN" dirty="0" smtClean="0"/>
              <a:t>Pedestrian mobility trace-driven simulation in ns-3</a:t>
            </a:r>
          </a:p>
          <a:p>
            <a:pPr eaLnBrk="1" hangingPunct="1"/>
            <a:endParaRPr lang="en-US" altLang="zh-CN" dirty="0" smtClean="0"/>
          </a:p>
        </p:txBody>
      </p:sp>
      <p:sp>
        <p:nvSpPr>
          <p:cNvPr id="13" name="TextBox 12"/>
          <p:cNvSpPr txBox="1"/>
          <p:nvPr/>
        </p:nvSpPr>
        <p:spPr>
          <a:xfrm>
            <a:off x="4551432" y="5866521"/>
            <a:ext cx="2348628" cy="323165"/>
          </a:xfrm>
          <a:prstGeom prst="rect">
            <a:avLst/>
          </a:prstGeom>
          <a:noFill/>
        </p:spPr>
        <p:txBody>
          <a:bodyPr wrap="square" rtlCol="0">
            <a:spAutoFit/>
          </a:bodyPr>
          <a:lstStyle/>
          <a:p>
            <a:pPr algn="l"/>
            <a:r>
              <a:rPr lang="en-US" sz="1800" b="0" i="0" dirty="0" smtClean="0"/>
              <a:t>(U</a:t>
            </a:r>
            <a:r>
              <a:rPr lang="en-US" altLang="zh-CN" sz="1800" b="0" i="0" dirty="0" smtClean="0"/>
              <a:t>ses PHY-hint)</a:t>
            </a:r>
            <a:endParaRPr lang="en-US" sz="1800" b="0" i="0" dirty="0"/>
          </a:p>
        </p:txBody>
      </p:sp>
      <p:sp>
        <p:nvSpPr>
          <p:cNvPr id="16" name="TextBox 15"/>
          <p:cNvSpPr txBox="1"/>
          <p:nvPr/>
        </p:nvSpPr>
        <p:spPr>
          <a:xfrm>
            <a:off x="6476624" y="5872926"/>
            <a:ext cx="3077306" cy="323165"/>
          </a:xfrm>
          <a:prstGeom prst="rect">
            <a:avLst/>
          </a:prstGeom>
          <a:noFill/>
        </p:spPr>
        <p:txBody>
          <a:bodyPr wrap="square" rtlCol="0">
            <a:spAutoFit/>
          </a:bodyPr>
          <a:lstStyle/>
          <a:p>
            <a:pPr algn="l"/>
            <a:r>
              <a:rPr lang="en-US" sz="1800" b="0" i="0" dirty="0" smtClean="0"/>
              <a:t>(U</a:t>
            </a:r>
            <a:r>
              <a:rPr lang="en-US" altLang="zh-CN" sz="1800" b="0" i="0" dirty="0" smtClean="0"/>
              <a:t>ses movement-hint)</a:t>
            </a:r>
            <a:endParaRPr lang="en-US" sz="1800" b="0" i="0" dirty="0"/>
          </a:p>
        </p:txBody>
      </p:sp>
      <p:pic>
        <p:nvPicPr>
          <p:cNvPr id="15" name="Picture 14" descr="simulation_indoorm.pdf"/>
          <p:cNvPicPr>
            <a:picLocks noChangeAspect="1"/>
          </p:cNvPicPr>
          <p:nvPr/>
        </p:nvPicPr>
        <mc:AlternateContent>
          <mc:Choice xmlns:ma="http://schemas.microsoft.com/office/mac/drawingml/2008/main" Requires="ma">
            <p:blipFill>
              <a:blip r:embed="rId3"/>
              <a:stretch>
                <a:fillRect/>
              </a:stretch>
            </p:blipFill>
          </mc:Choice>
          <mc:Fallback>
            <p:blipFill>
              <a:blip r:embed="rId4"/>
              <a:stretch>
                <a:fillRect/>
              </a:stretch>
            </p:blipFill>
          </mc:Fallback>
        </mc:AlternateContent>
        <p:spPr>
          <a:xfrm>
            <a:off x="267640" y="2352532"/>
            <a:ext cx="8229600" cy="3517900"/>
          </a:xfrm>
          <a:prstGeom prst="rect">
            <a:avLst/>
          </a:prstGeom>
        </p:spPr>
      </p:pic>
    </p:spTree>
  </p:cSld>
  <p:clrMapOvr>
    <a:masterClrMapping/>
  </p:clrMapOvr>
  <p:transition advTm="54883"/>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346" name="Slide Number Placeholder 3"/>
          <p:cNvSpPr>
            <a:spLocks noGrp="1"/>
          </p:cNvSpPr>
          <p:nvPr>
            <p:ph type="sldNum" sz="quarter" idx="10"/>
          </p:nvPr>
        </p:nvSpPr>
        <p:spPr>
          <a:noFill/>
        </p:spPr>
        <p:txBody>
          <a:bodyPr/>
          <a:lstStyle/>
          <a:p>
            <a:pPr defTabSz="1000125"/>
            <a:fld id="{83DD1665-1B66-E94E-A1E6-FB6510445D09}" type="slidenum">
              <a:rPr lang="en-US" smtClean="0"/>
              <a:pPr defTabSz="1000125"/>
              <a:t>19</a:t>
            </a:fld>
            <a:endParaRPr lang="en-US" smtClean="0"/>
          </a:p>
        </p:txBody>
      </p:sp>
      <p:sp>
        <p:nvSpPr>
          <p:cNvPr id="57347" name="Rectangle 2"/>
          <p:cNvSpPr>
            <a:spLocks noGrp="1" noChangeArrowheads="1"/>
          </p:cNvSpPr>
          <p:nvPr>
            <p:ph type="title"/>
          </p:nvPr>
        </p:nvSpPr>
        <p:spPr>
          <a:xfrm>
            <a:off x="382588" y="152400"/>
            <a:ext cx="8612187" cy="990600"/>
          </a:xfrm>
        </p:spPr>
        <p:txBody>
          <a:bodyPr/>
          <a:lstStyle/>
          <a:p>
            <a:pPr eaLnBrk="1" hangingPunct="1"/>
            <a:r>
              <a:rPr lang="en-US" dirty="0" smtClean="0"/>
              <a:t>Conclusion</a:t>
            </a:r>
          </a:p>
        </p:txBody>
      </p:sp>
      <p:sp>
        <p:nvSpPr>
          <p:cNvPr id="57348" name="Rectangle 3"/>
          <p:cNvSpPr>
            <a:spLocks noGrp="1" noChangeArrowheads="1"/>
          </p:cNvSpPr>
          <p:nvPr>
            <p:ph type="body" idx="1"/>
          </p:nvPr>
        </p:nvSpPr>
        <p:spPr/>
        <p:txBody>
          <a:bodyPr/>
          <a:lstStyle/>
          <a:p>
            <a:pPr eaLnBrk="1" hangingPunct="1"/>
            <a:r>
              <a:rPr lang="en-US" altLang="zh-CN" dirty="0" smtClean="0"/>
              <a:t>State-of-the-art bitrate control schemes must pick one: low overhead or high responsiveness</a:t>
            </a:r>
          </a:p>
          <a:p>
            <a:pPr eaLnBrk="1" hangingPunct="1"/>
            <a:endParaRPr lang="en-US" altLang="zh-CN" dirty="0" smtClean="0"/>
          </a:p>
          <a:p>
            <a:pPr eaLnBrk="1" hangingPunct="1"/>
            <a:r>
              <a:rPr lang="en-US" altLang="zh-CN" dirty="0" err="1" smtClean="0"/>
              <a:t>BlockRate</a:t>
            </a:r>
            <a:r>
              <a:rPr lang="en-US" altLang="zh-CN" dirty="0" smtClean="0"/>
              <a:t> achieves both benefits </a:t>
            </a:r>
            <a:endParaRPr lang="en-US" altLang="zh-CN" dirty="0"/>
          </a:p>
          <a:p>
            <a:pPr lvl="1" eaLnBrk="1" hangingPunct="1"/>
            <a:r>
              <a:rPr lang="en-US" altLang="zh-CN" dirty="0" smtClean="0"/>
              <a:t>Anticipatory bitrate control using blocks reduces overhead while being responsive</a:t>
            </a:r>
          </a:p>
        </p:txBody>
      </p:sp>
      <p:sp>
        <p:nvSpPr>
          <p:cNvPr id="5" name="TextBox 4"/>
          <p:cNvSpPr txBox="1">
            <a:spLocks noChangeArrowheads="1"/>
          </p:cNvSpPr>
          <p:nvPr/>
        </p:nvSpPr>
        <p:spPr bwMode="auto">
          <a:xfrm>
            <a:off x="2794000" y="5503863"/>
            <a:ext cx="3319463" cy="450850"/>
          </a:xfrm>
          <a:prstGeom prst="rect">
            <a:avLst/>
          </a:prstGeom>
          <a:noFill/>
          <a:ln w="9525">
            <a:noFill/>
            <a:miter lim="800000"/>
            <a:headEnd/>
            <a:tailEnd/>
          </a:ln>
        </p:spPr>
        <p:txBody>
          <a:bodyPr>
            <a:prstTxWarp prst="textNoShape">
              <a:avLst/>
            </a:prstTxWarp>
            <a:spAutoFit/>
          </a:bodyPr>
          <a:lstStyle/>
          <a:p>
            <a:r>
              <a:rPr lang="en-US" sz="2800" dirty="0"/>
              <a:t>T</a:t>
            </a:r>
            <a:r>
              <a:rPr lang="en-US" altLang="zh-CN" sz="2800" dirty="0"/>
              <a:t>hank you!</a:t>
            </a:r>
            <a:endParaRPr lang="en-US" sz="2800" dirty="0"/>
          </a:p>
        </p:txBody>
      </p:sp>
    </p:spTree>
    <p:custDataLst>
      <p:tags r:id="rId1"/>
    </p:custDataLst>
  </p:cSld>
  <p:clrMapOvr>
    <a:masterClrMapping/>
  </p:clrMapOvr>
  <p:transition advTm="55216"/>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ags/tag1.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FIRSTARUN@W891104L22DT3PP7" val="3187"/>
</p:tagLst>
</file>

<file path=ppt/tags/tag2.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IMING" val="|18.2|5.3|8.2|10.3|15.6"/>
</p:tagLst>
</file>

<file path=ppt/tags/tag3.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IMING" val="|43.8|24.1|13.1|8.8"/>
</p:tagLst>
</file>

<file path=ppt/tags/tag4.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IMING" val="|50.6"/>
</p:tagLst>
</file>

<file path=ppt/tags/tag5.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IMING" val="|17.:"/>
</p:tagLst>
</file>

<file path=ppt/tags/tag6.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IMING" val="|52.:"/>
</p:tagLst>
</file>

<file path=ppt/tags/tag7.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IMING" val="|53.4|22.4"/>
</p:tagLst>
</file>

<file path=ppt/tags/tag8.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IMING" val="|68.3"/>
</p:tagLst>
</file>

<file path=ppt/tags/tag9.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IMING" val="|25.:"/>
</p:tagLst>
</file>

<file path=ppt/tags/tag10.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IMING" val="|19.3"/>
</p:tagLst>
</file>

<file path=ppt/tags/tag11.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TIMING" val="|52.4"/>
</p:tagLst>
</file>

<file path=ppt/theme/theme1.xml><?xml version="1.0" encoding="utf-8"?>
<a:theme xmlns:a="http://schemas.openxmlformats.org/drawingml/2006/main" name="Slide Master">
  <a:themeElements>
    <a:clrScheme name="Slide Master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Slide Master">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38100" cap="flat" cmpd="sng" algn="ctr">
          <a:solidFill>
            <a:schemeClr val="tx1"/>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80000"/>
          </a:lnSpc>
          <a:spcBef>
            <a:spcPct val="20000"/>
          </a:spcBef>
          <a:spcAft>
            <a:spcPct val="0"/>
          </a:spcAft>
          <a:buClr>
            <a:schemeClr val="bg1"/>
          </a:buClr>
          <a:buSzPct val="100000"/>
          <a:buFont typeface="Wingdings" charset="2"/>
          <a:buNone/>
          <a:tabLst/>
          <a:defRPr kumimoji="0" lang="en-US" sz="2100" b="1" i="1" u="none" strike="noStrike" cap="none" normalizeH="0" baseline="0">
            <a:ln>
              <a:noFill/>
            </a:ln>
            <a:solidFill>
              <a:schemeClr val="tx1"/>
            </a:solidFill>
            <a:effectLst/>
            <a:latin typeface="Verdana" charset="0"/>
            <a:ea typeface="Arial" charset="0"/>
            <a:cs typeface="Arial" charset="0"/>
          </a:defRPr>
        </a:defPPr>
      </a:lstStyle>
    </a:spDef>
    <a:lnDef>
      <a:spPr bwMode="auto">
        <a:noFill/>
        <a:ln w="31750">
          <a:solidFill>
            <a:schemeClr val="tx1"/>
          </a:solidFill>
          <a:round/>
          <a:headEnd/>
          <a:tailEnd/>
        </a:ln>
      </a:spPr>
      <a:bodyPr/>
      <a:lstStyle/>
    </a:lnDef>
  </a:objectDefaults>
  <a:extraClrSchemeLst>
    <a:extraClrScheme>
      <a:clrScheme name="Slide Master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Slide Master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Slide Master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Slide Master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Slide Master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Slide Master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Slide Master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CS-UMass_template</Template>
  <TotalTime>60175</TotalTime>
  <Words>3317</Words>
  <Application>Microsoft Macintosh PowerPoint</Application>
  <PresentationFormat>On-screen Show (4:3)</PresentationFormat>
  <Paragraphs>306</Paragraphs>
  <Slides>19</Slides>
  <Notes>19</Notes>
  <HiddenSlides>0</HiddenSlides>
  <MMClips>0</MMClips>
  <ScaleCrop>false</ScaleCrop>
  <HeadingPairs>
    <vt:vector size="4" baseType="variant">
      <vt:variant>
        <vt:lpstr>Design Template</vt:lpstr>
      </vt:variant>
      <vt:variant>
        <vt:i4>1</vt:i4>
      </vt:variant>
      <vt:variant>
        <vt:lpstr>Slide Titles</vt:lpstr>
      </vt:variant>
      <vt:variant>
        <vt:i4>19</vt:i4>
      </vt:variant>
    </vt:vector>
  </HeadingPairs>
  <TitlesOfParts>
    <vt:vector size="20" baseType="lpstr">
      <vt:lpstr>Slide Master</vt:lpstr>
      <vt:lpstr>Anticipatory Wireless Bitrate Control for Blocks</vt:lpstr>
      <vt:lpstr>Wireless bitrate control</vt:lpstr>
      <vt:lpstr>Blocks reduce overhead</vt:lpstr>
      <vt:lpstr>Responsiveness vs. overhead </vt:lpstr>
      <vt:lpstr>Outline</vt:lpstr>
      <vt:lpstr>Overhead vs. responsiveness (1)</vt:lpstr>
      <vt:lpstr>Overhead vs. responsiveness (2)</vt:lpstr>
      <vt:lpstr>Outline</vt:lpstr>
      <vt:lpstr> Anticipatory bitrate control</vt:lpstr>
      <vt:lpstr>Predict SNR trend: Slow-changing</vt:lpstr>
      <vt:lpstr>Predict SNR trend: Fast-changing</vt:lpstr>
      <vt:lpstr>BlockRate design summary</vt:lpstr>
      <vt:lpstr>SNR-Bitrate table</vt:lpstr>
      <vt:lpstr>Outline</vt:lpstr>
      <vt:lpstr>Experimental setup</vt:lpstr>
      <vt:lpstr>Performance in V2V testbed</vt:lpstr>
      <vt:lpstr>Performance in V-to-AP testbed</vt:lpstr>
      <vt:lpstr>Performance in pedestrian mobility </vt:lpstr>
      <vt:lpstr>Conclusion</vt:lpstr>
    </vt:vector>
  </TitlesOfParts>
  <Company>Department of Computer Science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Problems of End-To-End Transport</dc:title>
  <dc:creator>Devesh Agrawal</dc:creator>
  <cp:lastModifiedBy>Xiaozheng Tie</cp:lastModifiedBy>
  <cp:revision>6268</cp:revision>
  <cp:lastPrinted>2011-12-02T14:39:59Z</cp:lastPrinted>
  <dcterms:created xsi:type="dcterms:W3CDTF">2011-12-09T08:09:32Z</dcterms:created>
  <dcterms:modified xsi:type="dcterms:W3CDTF">2011-12-09T08:11:32Z</dcterms:modified>
</cp:coreProperties>
</file>